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handoutMasterIdLst>
    <p:handoutMasterId r:id="rId66"/>
  </p:handoutMasterIdLst>
  <p:sldIdLst>
    <p:sldId id="256" r:id="rId2"/>
    <p:sldId id="668" r:id="rId3"/>
    <p:sldId id="711" r:id="rId4"/>
    <p:sldId id="708" r:id="rId5"/>
    <p:sldId id="709" r:id="rId6"/>
    <p:sldId id="710" r:id="rId7"/>
    <p:sldId id="686" r:id="rId8"/>
    <p:sldId id="713" r:id="rId9"/>
    <p:sldId id="714" r:id="rId10"/>
    <p:sldId id="715" r:id="rId11"/>
    <p:sldId id="717" r:id="rId12"/>
    <p:sldId id="716" r:id="rId13"/>
    <p:sldId id="718" r:id="rId14"/>
    <p:sldId id="762" r:id="rId15"/>
    <p:sldId id="720" r:id="rId16"/>
    <p:sldId id="721" r:id="rId17"/>
    <p:sldId id="722" r:id="rId18"/>
    <p:sldId id="723" r:id="rId19"/>
    <p:sldId id="732" r:id="rId20"/>
    <p:sldId id="733" r:id="rId21"/>
    <p:sldId id="724" r:id="rId22"/>
    <p:sldId id="725" r:id="rId23"/>
    <p:sldId id="726" r:id="rId24"/>
    <p:sldId id="727" r:id="rId25"/>
    <p:sldId id="728" r:id="rId26"/>
    <p:sldId id="729" r:id="rId27"/>
    <p:sldId id="730" r:id="rId28"/>
    <p:sldId id="731" r:id="rId29"/>
    <p:sldId id="739" r:id="rId30"/>
    <p:sldId id="740" r:id="rId31"/>
    <p:sldId id="712" r:id="rId32"/>
    <p:sldId id="736" r:id="rId33"/>
    <p:sldId id="737" r:id="rId34"/>
    <p:sldId id="735" r:id="rId35"/>
    <p:sldId id="749" r:id="rId36"/>
    <p:sldId id="741" r:id="rId37"/>
    <p:sldId id="745" r:id="rId38"/>
    <p:sldId id="748" r:id="rId39"/>
    <p:sldId id="738" r:id="rId40"/>
    <p:sldId id="744" r:id="rId41"/>
    <p:sldId id="746" r:id="rId42"/>
    <p:sldId id="747" r:id="rId43"/>
    <p:sldId id="743" r:id="rId44"/>
    <p:sldId id="750" r:id="rId45"/>
    <p:sldId id="742" r:id="rId46"/>
    <p:sldId id="751" r:id="rId47"/>
    <p:sldId id="752" r:id="rId48"/>
    <p:sldId id="753" r:id="rId49"/>
    <p:sldId id="754" r:id="rId50"/>
    <p:sldId id="755" r:id="rId51"/>
    <p:sldId id="756" r:id="rId52"/>
    <p:sldId id="757" r:id="rId53"/>
    <p:sldId id="758" r:id="rId54"/>
    <p:sldId id="759" r:id="rId55"/>
    <p:sldId id="734" r:id="rId56"/>
    <p:sldId id="761" r:id="rId57"/>
    <p:sldId id="664" r:id="rId58"/>
    <p:sldId id="630" r:id="rId59"/>
    <p:sldId id="764" r:id="rId60"/>
    <p:sldId id="760" r:id="rId61"/>
    <p:sldId id="763" r:id="rId62"/>
    <p:sldId id="666" r:id="rId63"/>
    <p:sldId id="572"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95984" autoAdjust="0"/>
  </p:normalViewPr>
  <p:slideViewPr>
    <p:cSldViewPr>
      <p:cViewPr varScale="1">
        <p:scale>
          <a:sx n="92" d="100"/>
          <a:sy n="92" d="100"/>
        </p:scale>
        <p:origin x="88" y="18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Lst>
  </p:outlineViewPr>
  <p:notesTextViewPr>
    <p:cViewPr>
      <p:scale>
        <a:sx n="400" d="100"/>
        <a:sy n="400" d="100"/>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63" Type="http://schemas.openxmlformats.org/officeDocument/2006/relationships/slide" Target="slides/slide6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4" Type="http://schemas.openxmlformats.org/officeDocument/2006/relationships/slide" Target="slides/slide4.xml"/><Relationship Id="rId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04/09/2023</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04/09/2023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10</a:t>
            </a:fld>
            <a:endParaRPr lang="es-ES"/>
          </a:p>
        </p:txBody>
      </p:sp>
    </p:spTree>
    <p:extLst>
      <p:ext uri="{BB962C8B-B14F-4D97-AF65-F5344CB8AC3E}">
        <p14:creationId xmlns:p14="http://schemas.microsoft.com/office/powerpoint/2010/main" val="331715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11</a:t>
            </a:fld>
            <a:endParaRPr lang="es-ES"/>
          </a:p>
        </p:txBody>
      </p:sp>
    </p:spTree>
    <p:extLst>
      <p:ext uri="{BB962C8B-B14F-4D97-AF65-F5344CB8AC3E}">
        <p14:creationId xmlns:p14="http://schemas.microsoft.com/office/powerpoint/2010/main" val="114025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UD4.3 – Componentes</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3;p14">
            <a:extLst>
              <a:ext uri="{FF2B5EF4-FFF2-40B4-BE49-F238E27FC236}">
                <a16:creationId xmlns:a16="http://schemas.microsoft.com/office/drawing/2014/main" id="{87477A63-EADA-4DB2-B68D-44F70CF53315}"/>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rPr>
              <a:t>Arrangement</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Center</a:t>
            </a:r>
            <a:r>
              <a:rPr lang="es-ES" sz="2000" dirty="0">
                <a:solidFill>
                  <a:schemeClr val="tx1"/>
                </a:solidFill>
                <a:latin typeface="Calibri" panose="020F0502020204030204" pitchFamily="34" charset="0"/>
                <a:cs typeface="Calibri" panose="020F0502020204030204" pitchFamily="34" charset="0"/>
              </a:rPr>
              <a:t>: alineación centrada.</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SpaceEvenly</a:t>
            </a:r>
            <a:r>
              <a:rPr lang="es-ES" sz="2000" dirty="0">
                <a:solidFill>
                  <a:schemeClr val="tx1"/>
                </a:solidFill>
                <a:latin typeface="Calibri" panose="020F0502020204030204" pitchFamily="34" charset="0"/>
                <a:cs typeface="Calibri" panose="020F0502020204030204" pitchFamily="34" charset="0"/>
              </a:rPr>
              <a:t>: el mismo espacio entre los elementos y en la parte superior e inferior</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SpaceBetween</a:t>
            </a:r>
            <a:r>
              <a:rPr lang="es-ES" sz="2000" dirty="0">
                <a:solidFill>
                  <a:schemeClr val="tx1"/>
                </a:solidFill>
                <a:latin typeface="Calibri" panose="020F0502020204030204" pitchFamily="34" charset="0"/>
                <a:cs typeface="Calibri" panose="020F0502020204030204" pitchFamily="34" charset="0"/>
              </a:rPr>
              <a:t>: el mismo espacio entre los elementos pero no deja en la parte superior ni inferior.</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SpaceArround</a:t>
            </a:r>
            <a:r>
              <a:rPr lang="es-ES" sz="2000" dirty="0">
                <a:solidFill>
                  <a:schemeClr val="tx1"/>
                </a:solidFill>
                <a:latin typeface="Calibri" panose="020F0502020204030204" pitchFamily="34" charset="0"/>
                <a:cs typeface="Calibri" panose="020F0502020204030204" pitchFamily="34" charset="0"/>
              </a:rPr>
              <a:t>: el mismo espacio arriba y debajo de cada elemento (entre objetos habrá el doble de 				     espacio que arriba y abajo.</a:t>
            </a: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spacedBy</a:t>
            </a:r>
            <a:r>
              <a:rPr lang="es-ES" sz="2000" dirty="0">
                <a:solidFill>
                  <a:schemeClr val="tx1"/>
                </a:solidFill>
                <a:latin typeface="Calibri" panose="020F0502020204030204" pitchFamily="34" charset="0"/>
                <a:cs typeface="Calibri" panose="020F0502020204030204" pitchFamily="34" charset="0"/>
              </a:rPr>
              <a:t>: se indica el espacio entre elementos en </a:t>
            </a:r>
            <a:r>
              <a:rPr lang="es-ES" sz="2000"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Top</a:t>
            </a:r>
            <a:r>
              <a:rPr lang="es-ES" sz="2000" dirty="0">
                <a:solidFill>
                  <a:schemeClr val="tx1"/>
                </a:solidFill>
                <a:latin typeface="Calibri" panose="020F0502020204030204" pitchFamily="34" charset="0"/>
                <a:cs typeface="Calibri" panose="020F0502020204030204" pitchFamily="34" charset="0"/>
              </a:rPr>
              <a:t>: alineación a la parte superior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Bottom</a:t>
            </a:r>
            <a:r>
              <a:rPr lang="es-ES" sz="2000" dirty="0">
                <a:solidFill>
                  <a:schemeClr val="tx1"/>
                </a:solidFill>
                <a:latin typeface="Calibri" panose="020F0502020204030204" pitchFamily="34" charset="0"/>
                <a:cs typeface="Calibri" panose="020F0502020204030204" pitchFamily="34" charset="0"/>
              </a:rPr>
              <a:t> : alineación a la parte inferior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End</a:t>
            </a:r>
            <a:r>
              <a:rPr lang="es-ES" sz="2000" dirty="0">
                <a:solidFill>
                  <a:schemeClr val="tx1"/>
                </a:solidFill>
                <a:latin typeface="Calibri" panose="020F0502020204030204" pitchFamily="34" charset="0"/>
                <a:cs typeface="Calibri" panose="020F0502020204030204" pitchFamily="34" charset="0"/>
              </a:rPr>
              <a:t>: alineación al principio de la línea según sentido de lectura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Start</a:t>
            </a:r>
            <a:r>
              <a:rPr lang="es-ES" sz="2000" dirty="0">
                <a:solidFill>
                  <a:schemeClr val="tx1"/>
                </a:solidFill>
                <a:latin typeface="Calibri" panose="020F0502020204030204" pitchFamily="34" charset="0"/>
                <a:cs typeface="Calibri" panose="020F0502020204030204" pitchFamily="34" charset="0"/>
              </a:rPr>
              <a:t>: alineación al final de la línea según sentido de lectura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SpaceEvenly</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SpaceBetween</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SpaceArround</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spacedBy</a:t>
            </a:r>
            <a:r>
              <a:rPr lang="es-ES" sz="2000" b="1" dirty="0">
                <a:solidFill>
                  <a:schemeClr val="tx1"/>
                </a:solidFill>
                <a:latin typeface="Calibri" panose="020F0502020204030204" pitchFamily="34" charset="0"/>
                <a:cs typeface="Calibri" panose="020F0502020204030204" pitchFamily="34" charset="0"/>
              </a:rPr>
              <a:t>(16.dp)</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22CF55C-B743-47DD-B783-8B307BDCA32A}"/>
              </a:ext>
            </a:extLst>
          </p:cNvPr>
          <p:cNvPicPr>
            <a:picLocks noChangeAspect="1"/>
          </p:cNvPicPr>
          <p:nvPr/>
        </p:nvPicPr>
        <p:blipFill rotWithShape="1">
          <a:blip r:embed="rId3"/>
          <a:srcRect l="4706" t="10918" r="16717" b="63976"/>
          <a:stretch/>
        </p:blipFill>
        <p:spPr>
          <a:xfrm>
            <a:off x="1004351" y="5318780"/>
            <a:ext cx="1821121" cy="1233872"/>
          </a:xfrm>
          <a:prstGeom prst="rect">
            <a:avLst/>
          </a:prstGeom>
          <a:noFill/>
          <a:ln w="57150">
            <a:solidFill>
              <a:schemeClr val="accent2"/>
            </a:solidFill>
          </a:ln>
        </p:spPr>
      </p:pic>
      <p:pic>
        <p:nvPicPr>
          <p:cNvPr id="3" name="Imagen 2">
            <a:extLst>
              <a:ext uri="{FF2B5EF4-FFF2-40B4-BE49-F238E27FC236}">
                <a16:creationId xmlns:a16="http://schemas.microsoft.com/office/drawing/2014/main" id="{BD22DA63-0141-498D-B71D-99A8C90BABAA}"/>
              </a:ext>
            </a:extLst>
          </p:cNvPr>
          <p:cNvPicPr>
            <a:picLocks noChangeAspect="1"/>
          </p:cNvPicPr>
          <p:nvPr/>
        </p:nvPicPr>
        <p:blipFill rotWithShape="1">
          <a:blip r:embed="rId4"/>
          <a:srcRect l="4706" t="10918" r="16717" b="63976"/>
          <a:stretch/>
        </p:blipFill>
        <p:spPr>
          <a:xfrm>
            <a:off x="3791744" y="5318780"/>
            <a:ext cx="1821121" cy="1233872"/>
          </a:xfrm>
          <a:prstGeom prst="rect">
            <a:avLst/>
          </a:prstGeom>
          <a:noFill/>
          <a:ln w="57150">
            <a:solidFill>
              <a:schemeClr val="accent2"/>
            </a:solidFill>
          </a:ln>
        </p:spPr>
      </p:pic>
      <p:pic>
        <p:nvPicPr>
          <p:cNvPr id="6" name="Imagen 5">
            <a:extLst>
              <a:ext uri="{FF2B5EF4-FFF2-40B4-BE49-F238E27FC236}">
                <a16:creationId xmlns:a16="http://schemas.microsoft.com/office/drawing/2014/main" id="{F3B93EFC-2760-4864-A34E-6218A1AFB846}"/>
              </a:ext>
            </a:extLst>
          </p:cNvPr>
          <p:cNvPicPr>
            <a:picLocks noChangeAspect="1"/>
          </p:cNvPicPr>
          <p:nvPr/>
        </p:nvPicPr>
        <p:blipFill rotWithShape="1">
          <a:blip r:embed="rId5"/>
          <a:srcRect l="4706" t="10918" r="16717" b="63976"/>
          <a:stretch/>
        </p:blipFill>
        <p:spPr>
          <a:xfrm>
            <a:off x="6579137" y="5312584"/>
            <a:ext cx="1821121" cy="1233872"/>
          </a:xfrm>
          <a:prstGeom prst="rect">
            <a:avLst/>
          </a:prstGeom>
          <a:noFill/>
          <a:ln w="57150">
            <a:solidFill>
              <a:schemeClr val="accent2"/>
            </a:solidFill>
          </a:ln>
        </p:spPr>
      </p:pic>
      <p:pic>
        <p:nvPicPr>
          <p:cNvPr id="8" name="Imagen 7">
            <a:extLst>
              <a:ext uri="{FF2B5EF4-FFF2-40B4-BE49-F238E27FC236}">
                <a16:creationId xmlns:a16="http://schemas.microsoft.com/office/drawing/2014/main" id="{245D76AA-0C3A-403E-A442-0D2009ACF27A}"/>
              </a:ext>
            </a:extLst>
          </p:cNvPr>
          <p:cNvPicPr>
            <a:picLocks noChangeAspect="1"/>
          </p:cNvPicPr>
          <p:nvPr/>
        </p:nvPicPr>
        <p:blipFill rotWithShape="1">
          <a:blip r:embed="rId6"/>
          <a:srcRect l="4766" t="10921" r="16638" b="63969"/>
          <a:stretch/>
        </p:blipFill>
        <p:spPr>
          <a:xfrm>
            <a:off x="9366530" y="5312585"/>
            <a:ext cx="1821121" cy="1233871"/>
          </a:xfrm>
          <a:prstGeom prst="rect">
            <a:avLst/>
          </a:prstGeom>
          <a:noFill/>
          <a:ln w="57150">
            <a:solidFill>
              <a:schemeClr val="accent2"/>
            </a:solidFill>
          </a:ln>
        </p:spPr>
      </p:pic>
    </p:spTree>
    <p:extLst>
      <p:ext uri="{BB962C8B-B14F-4D97-AF65-F5344CB8AC3E}">
        <p14:creationId xmlns:p14="http://schemas.microsoft.com/office/powerpoint/2010/main" val="407091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3;p14">
            <a:extLst>
              <a:ext uri="{FF2B5EF4-FFF2-40B4-BE49-F238E27FC236}">
                <a16:creationId xmlns:a16="http://schemas.microsoft.com/office/drawing/2014/main" id="{87477A63-EADA-4DB2-B68D-44F70CF53315}"/>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Arrangement</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no se indica </a:t>
            </a:r>
            <a:r>
              <a:rPr lang="es-ES" sz="2800" b="1" dirty="0" err="1">
                <a:solidFill>
                  <a:schemeClr val="tx1"/>
                </a:solidFill>
                <a:latin typeface="Calibri" panose="020F0502020204030204" pitchFamily="34" charset="0"/>
                <a:cs typeface="Calibri" panose="020F0502020204030204" pitchFamily="34" charset="0"/>
              </a:rPr>
              <a:t>Arrangement</a:t>
            </a:r>
            <a:r>
              <a:rPr lang="es-ES" sz="2800" dirty="0">
                <a:solidFill>
                  <a:schemeClr val="tx1"/>
                </a:solidFill>
                <a:latin typeface="Calibri" panose="020F0502020204030204" pitchFamily="34" charset="0"/>
                <a:cs typeface="Calibri" panose="020F0502020204030204" pitchFamily="34" charset="0"/>
              </a:rPr>
              <a:t> en los componentes hijo se puede indicar el peso con el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weight</a:t>
            </a:r>
            <a:r>
              <a:rPr lang="es-ES" sz="2800" b="1" dirty="0">
                <a:solidFill>
                  <a:schemeClr val="tx1"/>
                </a:solidFill>
                <a:latin typeface="Calibri" panose="020F0502020204030204" pitchFamily="34" charset="0"/>
                <a:cs typeface="Calibri" panose="020F0502020204030204" pitchFamily="34" charset="0"/>
              </a:rPr>
              <a:t>()</a:t>
            </a:r>
            <a:r>
              <a:rPr lang="es-ES" sz="2800" dirty="0">
                <a:solidFill>
                  <a:schemeClr val="tx1"/>
                </a:solidFill>
                <a:latin typeface="Calibri" panose="020F0502020204030204" pitchFamily="34" charset="0"/>
                <a:cs typeface="Calibri" panose="020F0502020204030204" pitchFamily="34" charset="0"/>
              </a:rPr>
              <a:t>.</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D197796F-4029-4B7B-A8DC-7BF6ACA3ED0A}"/>
              </a:ext>
            </a:extLst>
          </p:cNvPr>
          <p:cNvPicPr>
            <a:picLocks noChangeAspect="1"/>
          </p:cNvPicPr>
          <p:nvPr/>
        </p:nvPicPr>
        <p:blipFill>
          <a:blip r:embed="rId3"/>
          <a:stretch>
            <a:fillRect/>
          </a:stretch>
        </p:blipFill>
        <p:spPr>
          <a:xfrm>
            <a:off x="2384831" y="2662401"/>
            <a:ext cx="3566226" cy="3884055"/>
          </a:xfrm>
          <a:prstGeom prst="rect">
            <a:avLst/>
          </a:prstGeom>
          <a:noFill/>
          <a:ln w="57150">
            <a:solidFill>
              <a:schemeClr val="accent2"/>
            </a:solidFill>
          </a:ln>
        </p:spPr>
      </p:pic>
      <p:pic>
        <p:nvPicPr>
          <p:cNvPr id="7" name="Imagen 6">
            <a:extLst>
              <a:ext uri="{FF2B5EF4-FFF2-40B4-BE49-F238E27FC236}">
                <a16:creationId xmlns:a16="http://schemas.microsoft.com/office/drawing/2014/main" id="{BD2CF3FC-A346-435B-A1FC-205CD9AE0D45}"/>
              </a:ext>
            </a:extLst>
          </p:cNvPr>
          <p:cNvPicPr>
            <a:picLocks noChangeAspect="1"/>
          </p:cNvPicPr>
          <p:nvPr/>
        </p:nvPicPr>
        <p:blipFill>
          <a:blip r:embed="rId4"/>
          <a:stretch>
            <a:fillRect/>
          </a:stretch>
        </p:blipFill>
        <p:spPr>
          <a:xfrm>
            <a:off x="7176120" y="3722917"/>
            <a:ext cx="2605901" cy="176302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7531C3FE-EFDA-4C37-AAE9-67C97A61697C}"/>
              </a:ext>
            </a:extLst>
          </p:cNvPr>
          <p:cNvCxnSpPr>
            <a:cxnSpLocks/>
          </p:cNvCxnSpPr>
          <p:nvPr/>
        </p:nvCxnSpPr>
        <p:spPr>
          <a:xfrm>
            <a:off x="6126408" y="4599709"/>
            <a:ext cx="890416" cy="471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3064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Alignment</a:t>
            </a:r>
            <a:r>
              <a:rPr lang="es-ES" sz="2400" dirty="0">
                <a:solidFill>
                  <a:schemeClr val="tx1"/>
                </a:solidFill>
                <a:latin typeface="Calibri" panose="020F0502020204030204" pitchFamily="34" charset="0"/>
                <a:cs typeface="Calibri" panose="020F0502020204030204" pitchFamily="34" charset="0"/>
              </a:rPr>
              <a:t>: eje secundario (columnas: horizontal, filas: vertical).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Start</a:t>
            </a:r>
            <a:r>
              <a:rPr lang="es-ES" sz="2400" dirty="0">
                <a:solidFill>
                  <a:schemeClr val="tx1"/>
                </a:solidFill>
                <a:latin typeface="Calibri" panose="020F0502020204030204" pitchFamily="34" charset="0"/>
                <a:cs typeface="Calibri" panose="020F0502020204030204" pitchFamily="34" charset="0"/>
              </a:rPr>
              <a:t>: alineación al principio de la línea según sentido de lectura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End</a:t>
            </a:r>
            <a:r>
              <a:rPr lang="es-ES" sz="2400" dirty="0">
                <a:solidFill>
                  <a:schemeClr val="tx1"/>
                </a:solidFill>
                <a:latin typeface="Calibri" panose="020F0502020204030204" pitchFamily="34" charset="0"/>
                <a:cs typeface="Calibri" panose="020F0502020204030204" pitchFamily="34" charset="0"/>
              </a:rPr>
              <a:t>: alineación al final de la línea según sentido de lectura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CenterHorizontally</a:t>
            </a:r>
            <a:r>
              <a:rPr lang="es-ES" sz="2400" dirty="0">
                <a:solidFill>
                  <a:schemeClr val="tx1"/>
                </a:solidFill>
                <a:latin typeface="Calibri" panose="020F0502020204030204" pitchFamily="34" charset="0"/>
                <a:cs typeface="Calibri" panose="020F0502020204030204" pitchFamily="34" charset="0"/>
              </a:rPr>
              <a:t>: alineación centrada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a:solidFill>
                  <a:schemeClr val="tx1"/>
                </a:solidFill>
                <a:latin typeface="Calibri" panose="020F0502020204030204" pitchFamily="34" charset="0"/>
                <a:cs typeface="Calibri" panose="020F0502020204030204" pitchFamily="34" charset="0"/>
              </a:rPr>
              <a:t>Top</a:t>
            </a:r>
            <a:r>
              <a:rPr lang="es-ES" sz="2400" dirty="0">
                <a:solidFill>
                  <a:schemeClr val="tx1"/>
                </a:solidFill>
                <a:latin typeface="Calibri" panose="020F0502020204030204" pitchFamily="34" charset="0"/>
                <a:cs typeface="Calibri" panose="020F0502020204030204" pitchFamily="34" charset="0"/>
              </a:rPr>
              <a:t>: alineación a la parte superior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Bottom</a:t>
            </a:r>
            <a:r>
              <a:rPr lang="es-ES" sz="2400" dirty="0">
                <a:solidFill>
                  <a:schemeClr val="tx1"/>
                </a:solidFill>
                <a:latin typeface="Calibri" panose="020F0502020204030204" pitchFamily="34" charset="0"/>
                <a:cs typeface="Calibri" panose="020F0502020204030204" pitchFamily="34" charset="0"/>
              </a:rPr>
              <a:t>: alineación a la parte inferior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CenterVertically</a:t>
            </a:r>
            <a:r>
              <a:rPr lang="es-ES" sz="2400" dirty="0">
                <a:solidFill>
                  <a:schemeClr val="tx1"/>
                </a:solidFill>
                <a:latin typeface="Calibri" panose="020F0502020204030204" pitchFamily="34" charset="0"/>
                <a:cs typeface="Calibri" panose="020F0502020204030204" pitchFamily="34" charset="0"/>
              </a:rPr>
              <a:t>: alineación centrada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6450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Scroll</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Como se ha podido observar hasta el momento, cuando hay demasiados componentes en la pantalla es posible que algunos queden fuera del alcance del usuario (fuera de la parte visible de la pantalla).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Cuando se explicó el parámetro </a:t>
            </a:r>
            <a:r>
              <a:rPr lang="es-ES" sz="2200" b="1" dirty="0" err="1">
                <a:solidFill>
                  <a:schemeClr val="tx1"/>
                </a:solidFill>
                <a:latin typeface="Calibri" panose="020F0502020204030204" pitchFamily="34" charset="0"/>
                <a:cs typeface="Calibri" panose="020F0502020204030204" pitchFamily="34" charset="0"/>
              </a:rPr>
              <a:t>modifier</a:t>
            </a:r>
            <a:r>
              <a:rPr lang="es-ES" sz="2200" dirty="0">
                <a:solidFill>
                  <a:schemeClr val="tx1"/>
                </a:solidFill>
                <a:latin typeface="Calibri" panose="020F0502020204030204" pitchFamily="34" charset="0"/>
                <a:cs typeface="Calibri" panose="020F0502020204030204" pitchFamily="34" charset="0"/>
              </a:rPr>
              <a:t> se indicó que si el contenido de un componente no cabe en la pantalla se pueden usar los modificadores </a:t>
            </a:r>
            <a:r>
              <a:rPr lang="es-ES" sz="2200" b="1" dirty="0" err="1">
                <a:solidFill>
                  <a:schemeClr val="tx1"/>
                </a:solidFill>
                <a:latin typeface="Calibri" panose="020F0502020204030204" pitchFamily="34" charset="0"/>
                <a:cs typeface="Calibri" panose="020F0502020204030204" pitchFamily="34" charset="0"/>
              </a:rPr>
              <a:t>verticalScroll</a:t>
            </a:r>
            <a:r>
              <a:rPr lang="es-ES" sz="2200" dirty="0">
                <a:solidFill>
                  <a:schemeClr val="tx1"/>
                </a:solidFill>
                <a:latin typeface="Calibri" panose="020F0502020204030204" pitchFamily="34" charset="0"/>
                <a:cs typeface="Calibri" panose="020F0502020204030204" pitchFamily="34" charset="0"/>
              </a:rPr>
              <a:t> y </a:t>
            </a:r>
            <a:r>
              <a:rPr lang="es-ES" sz="2200" b="1" dirty="0" err="1">
                <a:solidFill>
                  <a:schemeClr val="tx1"/>
                </a:solidFill>
                <a:latin typeface="Calibri" panose="020F0502020204030204" pitchFamily="34" charset="0"/>
                <a:cs typeface="Calibri" panose="020F0502020204030204" pitchFamily="34" charset="0"/>
              </a:rPr>
              <a:t>horizontalScroll</a:t>
            </a:r>
            <a:r>
              <a:rPr lang="es-ES" sz="2200" dirty="0">
                <a:solidFill>
                  <a:schemeClr val="tx1"/>
                </a:solidFill>
                <a:latin typeface="Calibri" panose="020F0502020204030204" pitchFamily="34" charset="0"/>
                <a:cs typeface="Calibri" panose="020F0502020204030204" pitchFamily="34" charset="0"/>
              </a:rPr>
              <a:t> para deslizar y poder alcanzar todo el contenido.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Este comportamiento no es el idóneo ya que supone que se debe cargar todo el contenido del componente en memoria RAM se vaya a visualizar o no.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solucionar esto están los componentes </a:t>
            </a:r>
            <a:r>
              <a:rPr lang="es-ES" sz="2200" b="1" dirty="0" err="1">
                <a:solidFill>
                  <a:schemeClr val="tx1"/>
                </a:solidFill>
                <a:latin typeface="Calibri" panose="020F0502020204030204" pitchFamily="34" charset="0"/>
                <a:cs typeface="Calibri" panose="020F0502020204030204" pitchFamily="34" charset="0"/>
              </a:rPr>
              <a:t>Lazy</a:t>
            </a:r>
            <a:r>
              <a:rPr lang="es-ES" sz="2200" dirty="0">
                <a:solidFill>
                  <a:schemeClr val="tx1"/>
                </a:solidFill>
                <a:latin typeface="Calibri" panose="020F0502020204030204" pitchFamily="34" charset="0"/>
                <a:cs typeface="Calibri" panose="020F0502020204030204" pitchFamily="34" charset="0"/>
              </a:rPr>
              <a:t> que se estudiarán a continuación.</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componentes </a:t>
            </a:r>
            <a:r>
              <a:rPr lang="es-ES" sz="2200" b="1" dirty="0" err="1">
                <a:solidFill>
                  <a:schemeClr val="tx1"/>
                </a:solidFill>
                <a:latin typeface="Calibri" panose="020F0502020204030204" pitchFamily="34" charset="0"/>
                <a:cs typeface="Calibri" panose="020F0502020204030204" pitchFamily="34" charset="0"/>
              </a:rPr>
              <a:t>Lazy</a:t>
            </a:r>
            <a:r>
              <a:rPr lang="es-ES" sz="2200" dirty="0">
                <a:solidFill>
                  <a:schemeClr val="tx1"/>
                </a:solidFill>
                <a:latin typeface="Calibri" panose="020F0502020204030204" pitchFamily="34" charset="0"/>
                <a:cs typeface="Calibri" panose="020F0502020204030204" pitchFamily="34" charset="0"/>
              </a:rPr>
              <a:t> por defecto tienen un parámetro que por defecto crea un estado con </a:t>
            </a:r>
            <a:r>
              <a:rPr lang="es-ES" sz="2200" b="1" dirty="0" err="1">
                <a:solidFill>
                  <a:schemeClr val="tx1"/>
                </a:solidFill>
                <a:latin typeface="Calibri" panose="020F0502020204030204" pitchFamily="34" charset="0"/>
                <a:cs typeface="Calibri" panose="020F0502020204030204" pitchFamily="34" charset="0"/>
              </a:rPr>
              <a:t>rememberSaveable</a:t>
            </a:r>
            <a:r>
              <a:rPr lang="es-ES" sz="2200" dirty="0">
                <a:solidFill>
                  <a:schemeClr val="tx1"/>
                </a:solidFill>
                <a:latin typeface="Calibri" panose="020F0502020204030204" pitchFamily="34" charset="0"/>
                <a:cs typeface="Calibri" panose="020F0502020204030204" pitchFamily="34" charset="0"/>
              </a:rPr>
              <a:t> para gestionar automáticamente el estado del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en esos componentes.</a:t>
            </a:r>
            <a:endParaRPr lang="es-ES" sz="2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071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Componentes Flow</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componentes </a:t>
            </a:r>
            <a:r>
              <a:rPr lang="es-ES" sz="2200" b="1" dirty="0" err="1">
                <a:solidFill>
                  <a:schemeClr val="tx1"/>
                </a:solidFill>
                <a:latin typeface="Calibri" panose="020F0502020204030204" pitchFamily="34" charset="0"/>
                <a:cs typeface="Calibri" panose="020F0502020204030204" pitchFamily="34" charset="0"/>
              </a:rPr>
              <a:t>FlowColumn</a:t>
            </a:r>
            <a:r>
              <a:rPr lang="es-ES" sz="2200" dirty="0">
                <a:solidFill>
                  <a:schemeClr val="tx1"/>
                </a:solidFill>
                <a:latin typeface="Calibri" panose="020F0502020204030204" pitchFamily="34" charset="0"/>
                <a:cs typeface="Calibri" panose="020F0502020204030204" pitchFamily="34" charset="0"/>
              </a:rPr>
              <a:t> y </a:t>
            </a:r>
            <a:r>
              <a:rPr lang="es-ES" sz="2200" b="1" dirty="0" err="1">
                <a:solidFill>
                  <a:schemeClr val="tx1"/>
                </a:solidFill>
                <a:latin typeface="Calibri" panose="020F0502020204030204" pitchFamily="34" charset="0"/>
                <a:cs typeface="Calibri" panose="020F0502020204030204" pitchFamily="34" charset="0"/>
              </a:rPr>
              <a:t>FlowRow</a:t>
            </a:r>
            <a:r>
              <a:rPr lang="es-ES" sz="2200" dirty="0">
                <a:solidFill>
                  <a:schemeClr val="tx1"/>
                </a:solidFill>
                <a:latin typeface="Calibri" panose="020F0502020204030204" pitchFamily="34" charset="0"/>
                <a:cs typeface="Calibri" panose="020F0502020204030204" pitchFamily="34" charset="0"/>
              </a:rPr>
              <a:t> son similares a </a:t>
            </a:r>
            <a:r>
              <a:rPr lang="es-ES" sz="2200" dirty="0" err="1">
                <a:solidFill>
                  <a:schemeClr val="tx1"/>
                </a:solidFill>
                <a:latin typeface="Calibri" panose="020F0502020204030204" pitchFamily="34" charset="0"/>
                <a:cs typeface="Calibri" panose="020F0502020204030204" pitchFamily="34" charset="0"/>
              </a:rPr>
              <a:t>Column</a:t>
            </a:r>
            <a:r>
              <a:rPr lang="es-ES" sz="2200" dirty="0">
                <a:solidFill>
                  <a:schemeClr val="tx1"/>
                </a:solidFill>
                <a:latin typeface="Calibri" panose="020F0502020204030204" pitchFamily="34" charset="0"/>
                <a:cs typeface="Calibri" panose="020F0502020204030204" pitchFamily="34" charset="0"/>
              </a:rPr>
              <a:t> y </a:t>
            </a:r>
            <a:r>
              <a:rPr lang="es-ES" sz="2200" dirty="0" err="1">
                <a:solidFill>
                  <a:schemeClr val="tx1"/>
                </a:solidFill>
                <a:latin typeface="Calibri" panose="020F0502020204030204" pitchFamily="34" charset="0"/>
                <a:cs typeface="Calibri" panose="020F0502020204030204" pitchFamily="34" charset="0"/>
              </a:rPr>
              <a:t>Row</a:t>
            </a:r>
            <a:r>
              <a:rPr lang="es-ES" sz="2200" dirty="0">
                <a:solidFill>
                  <a:schemeClr val="tx1"/>
                </a:solidFill>
                <a:latin typeface="Calibri" panose="020F0502020204030204" pitchFamily="34" charset="0"/>
                <a:cs typeface="Calibri" panose="020F0502020204030204" pitchFamily="34" charset="0"/>
              </a:rPr>
              <a:t> pero cuando los elementos no caben en una única columna/fila entonces se pasarán a la siguiente columna/fila.</a:t>
            </a:r>
          </a:p>
        </p:txBody>
      </p:sp>
      <p:cxnSp>
        <p:nvCxnSpPr>
          <p:cNvPr id="6" name="Conector recto de flecha 5">
            <a:extLst>
              <a:ext uri="{FF2B5EF4-FFF2-40B4-BE49-F238E27FC236}">
                <a16:creationId xmlns:a16="http://schemas.microsoft.com/office/drawing/2014/main" id="{7F929EAF-CB1F-4E10-804B-512F266155B8}"/>
              </a:ext>
            </a:extLst>
          </p:cNvPr>
          <p:cNvCxnSpPr>
            <a:cxnSpLocks/>
          </p:cNvCxnSpPr>
          <p:nvPr/>
        </p:nvCxnSpPr>
        <p:spPr>
          <a:xfrm>
            <a:off x="6312024" y="4157855"/>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F502CF6C-0EB2-4FB3-AD68-59370AEF42FE}"/>
              </a:ext>
            </a:extLst>
          </p:cNvPr>
          <p:cNvPicPr>
            <a:picLocks noChangeAspect="1"/>
          </p:cNvPicPr>
          <p:nvPr/>
        </p:nvPicPr>
        <p:blipFill>
          <a:blip r:embed="rId2"/>
          <a:stretch>
            <a:fillRect/>
          </a:stretch>
        </p:blipFill>
        <p:spPr>
          <a:xfrm>
            <a:off x="2343926" y="2132856"/>
            <a:ext cx="3824082" cy="4050000"/>
          </a:xfrm>
          <a:prstGeom prst="rect">
            <a:avLst/>
          </a:prstGeom>
          <a:noFill/>
          <a:ln w="57150">
            <a:solidFill>
              <a:schemeClr val="accent2"/>
            </a:solidFill>
          </a:ln>
        </p:spPr>
      </p:pic>
      <p:pic>
        <p:nvPicPr>
          <p:cNvPr id="10" name="Imagen 9">
            <a:extLst>
              <a:ext uri="{FF2B5EF4-FFF2-40B4-BE49-F238E27FC236}">
                <a16:creationId xmlns:a16="http://schemas.microsoft.com/office/drawing/2014/main" id="{010021B4-2723-4620-9DE2-9924BCCB12EE}"/>
              </a:ext>
            </a:extLst>
          </p:cNvPr>
          <p:cNvPicPr>
            <a:picLocks noChangeAspect="1"/>
          </p:cNvPicPr>
          <p:nvPr/>
        </p:nvPicPr>
        <p:blipFill rotWithShape="1">
          <a:blip r:embed="rId3"/>
          <a:srcRect t="11313" r="895" b="75960"/>
          <a:stretch/>
        </p:blipFill>
        <p:spPr>
          <a:xfrm>
            <a:off x="7248128" y="3721437"/>
            <a:ext cx="3205128" cy="872837"/>
          </a:xfrm>
          <a:prstGeom prst="rect">
            <a:avLst/>
          </a:prstGeom>
          <a:noFill/>
          <a:ln w="57150">
            <a:solidFill>
              <a:schemeClr val="accent2"/>
            </a:solidFill>
          </a:ln>
        </p:spPr>
      </p:pic>
    </p:spTree>
    <p:extLst>
      <p:ext uri="{BB962C8B-B14F-4D97-AF65-F5344CB8AC3E}">
        <p14:creationId xmlns:p14="http://schemas.microsoft.com/office/powerpoint/2010/main" val="360509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permiten tener una serie de componentes organizados en fila, en columna o en cuadrícula.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tienen dos ventajas muy importantes: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caso de que el contenido no quepa en el espacio disponible, se podrá hacer </a:t>
            </a:r>
            <a:r>
              <a:rPr lang="es-ES" sz="2400" dirty="0" err="1">
                <a:solidFill>
                  <a:schemeClr val="tx1"/>
                </a:solidFill>
                <a:latin typeface="Calibri" panose="020F0502020204030204" pitchFamily="34" charset="0"/>
                <a:cs typeface="Calibri" panose="020F0502020204030204" pitchFamily="34" charset="0"/>
              </a:rPr>
              <a:t>scroll</a:t>
            </a:r>
            <a:r>
              <a:rPr lang="es-ES" sz="2400" dirty="0">
                <a:solidFill>
                  <a:schemeClr val="tx1"/>
                </a:solidFill>
                <a:latin typeface="Calibri" panose="020F0502020204030204" pitchFamily="34" charset="0"/>
                <a:cs typeface="Calibri" panose="020F0502020204030204" pitchFamily="34" charset="0"/>
              </a:rPr>
              <a:t> sin tener que añadir nada más.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Solo se cargan los componentes del contenido que se ven en pantalla y el anterior o siguiente de manera que se optimiza el uso de memoria.</a:t>
            </a: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disponibles son:</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LazyColumn</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LazyRow</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LazyVerticalGrid</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LazyhorizontalRow</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LazyVerticalStaggeredGrid</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LazyHorizontalStaggeredGrid</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487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Todos los componentes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tienen varios parámetros comunes: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reverseLayout</a:t>
            </a:r>
            <a:r>
              <a:rPr lang="es-ES" sz="2400" dirty="0">
                <a:solidFill>
                  <a:schemeClr val="tx1"/>
                </a:solidFill>
                <a:latin typeface="Calibri" panose="020F0502020204030204" pitchFamily="34" charset="0"/>
                <a:cs typeface="Calibri" panose="020F0502020204030204" pitchFamily="34" charset="0"/>
              </a:rPr>
              <a:t>: booleano que indica si los elementos se deben mostrar en orden inverso, por defecto es false.</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userScrollEnabled</a:t>
            </a:r>
            <a:r>
              <a:rPr lang="es-ES" sz="2400" dirty="0">
                <a:solidFill>
                  <a:schemeClr val="tx1"/>
                </a:solidFill>
                <a:latin typeface="Calibri" panose="020F0502020204030204" pitchFamily="34" charset="0"/>
                <a:cs typeface="Calibri" panose="020F0502020204030204" pitchFamily="34" charset="0"/>
              </a:rPr>
              <a:t>: booleano que indica si el </a:t>
            </a:r>
            <a:r>
              <a:rPr lang="es-ES" sz="2400" dirty="0" err="1">
                <a:solidFill>
                  <a:schemeClr val="tx1"/>
                </a:solidFill>
                <a:latin typeface="Calibri" panose="020F0502020204030204" pitchFamily="34" charset="0"/>
                <a:cs typeface="Calibri" panose="020F0502020204030204" pitchFamily="34" charset="0"/>
              </a:rPr>
              <a:t>scroll</a:t>
            </a:r>
            <a:r>
              <a:rPr lang="es-ES" sz="2400" dirty="0">
                <a:solidFill>
                  <a:schemeClr val="tx1"/>
                </a:solidFill>
                <a:latin typeface="Calibri" panose="020F0502020204030204" pitchFamily="34" charset="0"/>
                <a:cs typeface="Calibri" panose="020F0502020204030204" pitchFamily="34" charset="0"/>
              </a:rPr>
              <a:t> está activo o no, por defecto es true.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para organizar en cuadrícula tienen los parámetros: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columns</a:t>
            </a:r>
            <a:r>
              <a:rPr lang="es-ES" sz="2400" dirty="0">
                <a:solidFill>
                  <a:schemeClr val="tx1"/>
                </a:solidFill>
                <a:latin typeface="Calibri" panose="020F0502020204030204" pitchFamily="34" charset="0"/>
                <a:cs typeface="Calibri" panose="020F0502020204030204" pitchFamily="34" charset="0"/>
              </a:rPr>
              <a:t>: en una cuadrícula vertical indica el número de columnas.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rows</a:t>
            </a:r>
            <a:r>
              <a:rPr lang="es-ES" sz="2400" dirty="0">
                <a:solidFill>
                  <a:schemeClr val="tx1"/>
                </a:solidFill>
                <a:latin typeface="Calibri" panose="020F0502020204030204" pitchFamily="34" charset="0"/>
                <a:cs typeface="Calibri" panose="020F0502020204030204" pitchFamily="34" charset="0"/>
              </a:rPr>
              <a:t>: en una cuadrícula horizontal indica el número de filas.</a:t>
            </a: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contenido a los elementos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se usan los siguientes bloques: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item</a:t>
            </a:r>
            <a:r>
              <a:rPr lang="es-ES" sz="2400" dirty="0">
                <a:solidFill>
                  <a:schemeClr val="tx1"/>
                </a:solidFill>
                <a:latin typeface="Calibri" panose="020F0502020204030204" pitchFamily="34" charset="0"/>
                <a:cs typeface="Calibri" panose="020F0502020204030204" pitchFamily="34" charset="0"/>
              </a:rPr>
              <a:t>: añade un elemento al componente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items</a:t>
            </a:r>
            <a:r>
              <a:rPr lang="es-ES" sz="2400" dirty="0">
                <a:solidFill>
                  <a:schemeClr val="tx1"/>
                </a:solidFill>
                <a:latin typeface="Calibri" panose="020F0502020204030204" pitchFamily="34" charset="0"/>
                <a:cs typeface="Calibri" panose="020F0502020204030204" pitchFamily="34" charset="0"/>
              </a:rPr>
              <a:t>: recorre una lista y añade cada elemento de la lista al componente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1768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LazyColumn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82245A7-5913-4F89-8BE0-CA280B8F08F3}"/>
              </a:ext>
            </a:extLst>
          </p:cNvPr>
          <p:cNvPicPr>
            <a:picLocks noChangeAspect="1"/>
          </p:cNvPicPr>
          <p:nvPr/>
        </p:nvPicPr>
        <p:blipFill>
          <a:blip r:embed="rId2"/>
          <a:stretch>
            <a:fillRect/>
          </a:stretch>
        </p:blipFill>
        <p:spPr>
          <a:xfrm>
            <a:off x="8040216" y="1232238"/>
            <a:ext cx="2506065" cy="5314218"/>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CDFD3790-3473-4933-8306-156A69CFDA76}"/>
              </a:ext>
            </a:extLst>
          </p:cNvPr>
          <p:cNvCxnSpPr>
            <a:cxnSpLocks/>
          </p:cNvCxnSpPr>
          <p:nvPr/>
        </p:nvCxnSpPr>
        <p:spPr>
          <a:xfrm>
            <a:off x="6816080" y="3861048"/>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7E72F47D-2ADB-42DD-8DA6-3CA6E4F7EEA1}"/>
              </a:ext>
            </a:extLst>
          </p:cNvPr>
          <p:cNvPicPr>
            <a:picLocks noChangeAspect="1"/>
          </p:cNvPicPr>
          <p:nvPr/>
        </p:nvPicPr>
        <p:blipFill>
          <a:blip r:embed="rId3"/>
          <a:stretch>
            <a:fillRect/>
          </a:stretch>
        </p:blipFill>
        <p:spPr>
          <a:xfrm>
            <a:off x="1983874" y="1232515"/>
            <a:ext cx="4703278" cy="5314218"/>
          </a:xfrm>
          <a:prstGeom prst="rect">
            <a:avLst/>
          </a:prstGeom>
          <a:noFill/>
          <a:ln w="57150">
            <a:solidFill>
              <a:schemeClr val="accent2"/>
            </a:solidFill>
          </a:ln>
        </p:spPr>
      </p:pic>
    </p:spTree>
    <p:extLst>
      <p:ext uri="{BB962C8B-B14F-4D97-AF65-F5344CB8AC3E}">
        <p14:creationId xmlns:p14="http://schemas.microsoft.com/office/powerpoint/2010/main" val="2186904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LazyRow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CDFD3790-3473-4933-8306-156A69CFDA76}"/>
              </a:ext>
            </a:extLst>
          </p:cNvPr>
          <p:cNvCxnSpPr>
            <a:cxnSpLocks/>
          </p:cNvCxnSpPr>
          <p:nvPr/>
        </p:nvCxnSpPr>
        <p:spPr>
          <a:xfrm>
            <a:off x="6816080" y="3861048"/>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176A163D-BBB5-421C-988A-9B54335DDC43}"/>
              </a:ext>
            </a:extLst>
          </p:cNvPr>
          <p:cNvPicPr>
            <a:picLocks noChangeAspect="1"/>
          </p:cNvPicPr>
          <p:nvPr/>
        </p:nvPicPr>
        <p:blipFill rotWithShape="1">
          <a:blip r:embed="rId2"/>
          <a:srcRect t="-341" b="371"/>
          <a:stretch/>
        </p:blipFill>
        <p:spPr>
          <a:xfrm>
            <a:off x="1988431" y="1231620"/>
            <a:ext cx="4694164" cy="5312046"/>
          </a:xfrm>
          <a:prstGeom prst="rect">
            <a:avLst/>
          </a:prstGeom>
          <a:noFill/>
          <a:ln w="57150">
            <a:solidFill>
              <a:schemeClr val="accent2"/>
            </a:solidFill>
          </a:ln>
        </p:spPr>
      </p:pic>
      <p:pic>
        <p:nvPicPr>
          <p:cNvPr id="10" name="Imagen 9">
            <a:extLst>
              <a:ext uri="{FF2B5EF4-FFF2-40B4-BE49-F238E27FC236}">
                <a16:creationId xmlns:a16="http://schemas.microsoft.com/office/drawing/2014/main" id="{4013D691-5F75-4124-B809-49FFE33413D8}"/>
              </a:ext>
            </a:extLst>
          </p:cNvPr>
          <p:cNvPicPr>
            <a:picLocks noChangeAspect="1"/>
          </p:cNvPicPr>
          <p:nvPr/>
        </p:nvPicPr>
        <p:blipFill>
          <a:blip r:embed="rId3"/>
          <a:stretch>
            <a:fillRect/>
          </a:stretch>
        </p:blipFill>
        <p:spPr>
          <a:xfrm>
            <a:off x="8040681" y="1230433"/>
            <a:ext cx="2505600" cy="5313233"/>
          </a:xfrm>
          <a:prstGeom prst="rect">
            <a:avLst/>
          </a:prstGeom>
          <a:noFill/>
          <a:ln w="57150">
            <a:solidFill>
              <a:schemeClr val="accent2"/>
            </a:solidFill>
          </a:ln>
        </p:spPr>
      </p:pic>
    </p:spTree>
    <p:extLst>
      <p:ext uri="{BB962C8B-B14F-4D97-AF65-F5344CB8AC3E}">
        <p14:creationId xmlns:p14="http://schemas.microsoft.com/office/powerpoint/2010/main" val="1167892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Componentes </a:t>
            </a:r>
            <a:r>
              <a:rPr lang="es-ES" sz="3600" b="1" cap="none" dirty="0" err="1">
                <a:solidFill>
                  <a:schemeClr val="accent1"/>
                </a:solidFill>
                <a:latin typeface="Calibri" panose="020F0502020204030204" pitchFamily="34" charset="0"/>
                <a:cs typeface="Calibri" panose="020F0502020204030204" pitchFamily="34" charset="0"/>
              </a:rPr>
              <a:t>LazyColumn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LazyRow</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StickyHeaders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5913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 comportamiento muy habitual con </a:t>
            </a:r>
            <a:r>
              <a:rPr lang="es-ES" sz="2200" dirty="0" err="1">
                <a:solidFill>
                  <a:schemeClr val="tx1"/>
                </a:solidFill>
                <a:latin typeface="Calibri" panose="020F0502020204030204" pitchFamily="34" charset="0"/>
                <a:cs typeface="Calibri" panose="020F0502020204030204" pitchFamily="34" charset="0"/>
              </a:rPr>
              <a:t>LazyColumn</a:t>
            </a:r>
            <a:r>
              <a:rPr lang="es-ES" sz="2200" dirty="0">
                <a:solidFill>
                  <a:schemeClr val="tx1"/>
                </a:solidFill>
                <a:latin typeface="Calibri" panose="020F0502020204030204" pitchFamily="34" charset="0"/>
                <a:cs typeface="Calibri" panose="020F0502020204030204" pitchFamily="34" charset="0"/>
              </a:rPr>
              <a:t> y </a:t>
            </a:r>
            <a:r>
              <a:rPr lang="es-ES" sz="2200" dirty="0" err="1">
                <a:solidFill>
                  <a:schemeClr val="tx1"/>
                </a:solidFill>
                <a:latin typeface="Calibri" panose="020F0502020204030204" pitchFamily="34" charset="0"/>
                <a:cs typeface="Calibri" panose="020F0502020204030204" pitchFamily="34" charset="0"/>
              </a:rPr>
              <a:t>LazyRow</a:t>
            </a:r>
            <a:r>
              <a:rPr lang="es-ES" sz="2200" dirty="0">
                <a:solidFill>
                  <a:schemeClr val="tx1"/>
                </a:solidFill>
                <a:latin typeface="Calibri" panose="020F0502020204030204" pitchFamily="34" charset="0"/>
                <a:cs typeface="Calibri" panose="020F0502020204030204" pitchFamily="34" charset="0"/>
              </a:rPr>
              <a:t> son las cabeceras "pegajosas" usadas en la aplicación contactos.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usar estas cabeceras se utiliza el elemento </a:t>
            </a:r>
            <a:r>
              <a:rPr lang="es-ES" sz="2200" b="1" dirty="0" err="1">
                <a:solidFill>
                  <a:schemeClr val="tx1"/>
                </a:solidFill>
                <a:latin typeface="Calibri" panose="020F0502020204030204" pitchFamily="34" charset="0"/>
                <a:cs typeface="Calibri" panose="020F0502020204030204" pitchFamily="34" charset="0"/>
              </a:rPr>
              <a:t>stickyHeader</a:t>
            </a:r>
            <a:r>
              <a:rPr lang="es-ES" sz="2200" dirty="0">
                <a:solidFill>
                  <a:schemeClr val="tx1"/>
                </a:solidFill>
                <a:latin typeface="Calibri" panose="020F0502020204030204" pitchFamily="34" charset="0"/>
                <a:cs typeface="Calibri" panose="020F0502020204030204" pitchFamily="34" charset="0"/>
              </a:rPr>
              <a:t> y se deben agrupar los elementos a mostrar por algún criterio como puede ser la primera letra.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De esta manera se tiene un </a:t>
            </a:r>
            <a:r>
              <a:rPr lang="es-ES" sz="2200" dirty="0" err="1">
                <a:solidFill>
                  <a:schemeClr val="tx1"/>
                </a:solidFill>
                <a:latin typeface="Calibri" panose="020F0502020204030204" pitchFamily="34" charset="0"/>
                <a:cs typeface="Calibri" panose="020F0502020204030204" pitchFamily="34" charset="0"/>
              </a:rPr>
              <a:t>Map</a:t>
            </a:r>
            <a:r>
              <a:rPr lang="es-ES" sz="2200" dirty="0">
                <a:solidFill>
                  <a:schemeClr val="tx1"/>
                </a:solidFill>
                <a:latin typeface="Calibri" panose="020F0502020204030204" pitchFamily="34" charset="0"/>
                <a:cs typeface="Calibri" panose="020F0502020204030204" pitchFamily="34" charset="0"/>
              </a:rPr>
              <a:t> que se puede recorrer para rellenar el contenido de la lista.</a:t>
            </a:r>
          </a:p>
        </p:txBody>
      </p:sp>
      <p:pic>
        <p:nvPicPr>
          <p:cNvPr id="9" name="Imagen 8">
            <a:extLst>
              <a:ext uri="{FF2B5EF4-FFF2-40B4-BE49-F238E27FC236}">
                <a16:creationId xmlns:a16="http://schemas.microsoft.com/office/drawing/2014/main" id="{9921F83A-2E18-4FE7-B09B-A58C392E72E8}"/>
              </a:ext>
            </a:extLst>
          </p:cNvPr>
          <p:cNvPicPr>
            <a:picLocks noChangeAspect="1"/>
          </p:cNvPicPr>
          <p:nvPr/>
        </p:nvPicPr>
        <p:blipFill rotWithShape="1">
          <a:blip r:embed="rId2"/>
          <a:srcRect t="11376" b="42642"/>
          <a:stretch/>
        </p:blipFill>
        <p:spPr>
          <a:xfrm>
            <a:off x="3470711" y="2132856"/>
            <a:ext cx="1738800" cy="1695450"/>
          </a:xfrm>
          <a:prstGeom prst="rect">
            <a:avLst/>
          </a:prstGeom>
          <a:noFill/>
          <a:ln w="57150">
            <a:solidFill>
              <a:schemeClr val="accent2"/>
            </a:solidFill>
          </a:ln>
        </p:spPr>
      </p:pic>
      <p:pic>
        <p:nvPicPr>
          <p:cNvPr id="7" name="Imagen 6">
            <a:extLst>
              <a:ext uri="{FF2B5EF4-FFF2-40B4-BE49-F238E27FC236}">
                <a16:creationId xmlns:a16="http://schemas.microsoft.com/office/drawing/2014/main" id="{523671D2-1DCE-4204-B04D-52281B70812B}"/>
              </a:ext>
            </a:extLst>
          </p:cNvPr>
          <p:cNvPicPr>
            <a:picLocks noChangeAspect="1"/>
          </p:cNvPicPr>
          <p:nvPr/>
        </p:nvPicPr>
        <p:blipFill rotWithShape="1">
          <a:blip r:embed="rId3"/>
          <a:srcRect t="11376" b="42642"/>
          <a:stretch/>
        </p:blipFill>
        <p:spPr>
          <a:xfrm>
            <a:off x="6982491" y="2132856"/>
            <a:ext cx="1738800" cy="169545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41E15BCF-B177-42FB-962E-04116E4A1518}"/>
              </a:ext>
            </a:extLst>
          </p:cNvPr>
          <p:cNvCxnSpPr>
            <a:cxnSpLocks/>
          </p:cNvCxnSpPr>
          <p:nvPr/>
        </p:nvCxnSpPr>
        <p:spPr>
          <a:xfrm flipH="1" flipV="1">
            <a:off x="8400256" y="2386252"/>
            <a:ext cx="1080120" cy="75123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45410A02-7177-4736-B682-5B219BB46013}"/>
              </a:ext>
            </a:extLst>
          </p:cNvPr>
          <p:cNvCxnSpPr>
            <a:cxnSpLocks/>
          </p:cNvCxnSpPr>
          <p:nvPr/>
        </p:nvCxnSpPr>
        <p:spPr>
          <a:xfrm flipH="1" flipV="1">
            <a:off x="4861518" y="2386252"/>
            <a:ext cx="1080120" cy="75123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AA013599-7E4C-4C04-821B-1ECAAB3236F6}"/>
              </a:ext>
            </a:extLst>
          </p:cNvPr>
          <p:cNvPicPr>
            <a:picLocks noChangeAspect="1"/>
          </p:cNvPicPr>
          <p:nvPr/>
        </p:nvPicPr>
        <p:blipFill>
          <a:blip r:embed="rId4"/>
          <a:stretch>
            <a:fillRect/>
          </a:stretch>
        </p:blipFill>
        <p:spPr>
          <a:xfrm>
            <a:off x="2505833" y="5013176"/>
            <a:ext cx="7180334" cy="585288"/>
          </a:xfrm>
          <a:prstGeom prst="rect">
            <a:avLst/>
          </a:prstGeom>
          <a:noFill/>
          <a:ln w="57150">
            <a:solidFill>
              <a:schemeClr val="accent2"/>
            </a:solidFill>
          </a:ln>
        </p:spPr>
      </p:pic>
    </p:spTree>
    <p:extLst>
      <p:ext uri="{BB962C8B-B14F-4D97-AF65-F5344CB8AC3E}">
        <p14:creationId xmlns:p14="http://schemas.microsoft.com/office/powerpoint/2010/main" val="77088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a:t>
            </a:r>
            <a:r>
              <a:rPr lang="es-ES" sz="2800" b="1"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es el diseño gráfico o disposición de los elementos.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la manera en la que se colocan los elementos dentro de una interfaz.</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a:t>
            </a:r>
            <a:r>
              <a:rPr lang="es-ES" sz="2800" dirty="0" err="1">
                <a:solidFill>
                  <a:schemeClr val="tx1"/>
                </a:solidFill>
                <a:latin typeface="Calibri" panose="020F0502020204030204" pitchFamily="34" charset="0"/>
                <a:cs typeface="Calibri" panose="020F0502020204030204" pitchFamily="34" charset="0"/>
              </a:rPr>
              <a:t>Jetpack</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 existen una serie de componentes que permiten agrupar a otros componentes y ayudan al diseño del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de las diferentes pantallas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Anteriormente ya se han usado algunos componentes de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como Surface, </a:t>
            </a:r>
            <a:r>
              <a:rPr lang="es-ES" sz="2800" dirty="0" err="1">
                <a:solidFill>
                  <a:schemeClr val="tx1"/>
                </a:solidFill>
                <a:latin typeface="Calibri" panose="020F0502020204030204" pitchFamily="34" charset="0"/>
                <a:cs typeface="Calibri" panose="020F0502020204030204" pitchFamily="34" charset="0"/>
              </a:rPr>
              <a:t>Column</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6875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5913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Componentes </a:t>
            </a:r>
            <a:r>
              <a:rPr lang="es-ES" sz="3600" b="1" cap="none" dirty="0" err="1">
                <a:solidFill>
                  <a:schemeClr val="accent1"/>
                </a:solidFill>
                <a:latin typeface="Calibri" panose="020F0502020204030204" pitchFamily="34" charset="0"/>
                <a:cs typeface="Calibri" panose="020F0502020204030204" pitchFamily="34" charset="0"/>
              </a:rPr>
              <a:t>LazyColumn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LazyRow</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StickyHeaders</a:t>
            </a:r>
            <a:endParaRPr lang="es-ES" sz="3600" b="1" cap="none" dirty="0">
              <a:solidFill>
                <a:schemeClr val="accent1"/>
              </a:solidFill>
              <a:latin typeface="Calibri" panose="020F0502020204030204" pitchFamily="34" charset="0"/>
              <a:cs typeface="Calibri" panose="020F0502020204030204" pitchFamily="34" charset="0"/>
            </a:endParaRPr>
          </a:p>
        </p:txBody>
      </p:sp>
      <p:cxnSp>
        <p:nvCxnSpPr>
          <p:cNvPr id="15" name="Conector recto de flecha 14">
            <a:extLst>
              <a:ext uri="{FF2B5EF4-FFF2-40B4-BE49-F238E27FC236}">
                <a16:creationId xmlns:a16="http://schemas.microsoft.com/office/drawing/2014/main" id="{45410A02-7177-4736-B682-5B219BB46013}"/>
              </a:ext>
            </a:extLst>
          </p:cNvPr>
          <p:cNvCxnSpPr>
            <a:cxnSpLocks/>
          </p:cNvCxnSpPr>
          <p:nvPr/>
        </p:nvCxnSpPr>
        <p:spPr>
          <a:xfrm flipH="1" flipV="1">
            <a:off x="4861518" y="2386252"/>
            <a:ext cx="1080120" cy="75123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E174C375-83AF-40B7-B745-C4FDAA878192}"/>
              </a:ext>
            </a:extLst>
          </p:cNvPr>
          <p:cNvPicPr>
            <a:picLocks noChangeAspect="1"/>
          </p:cNvPicPr>
          <p:nvPr/>
        </p:nvPicPr>
        <p:blipFill>
          <a:blip r:embed="rId2"/>
          <a:stretch>
            <a:fillRect/>
          </a:stretch>
        </p:blipFill>
        <p:spPr>
          <a:xfrm>
            <a:off x="1116350" y="1234713"/>
            <a:ext cx="6662313" cy="5313600"/>
          </a:xfrm>
          <a:prstGeom prst="rect">
            <a:avLst/>
          </a:prstGeom>
          <a:noFill/>
          <a:ln w="57150">
            <a:solidFill>
              <a:schemeClr val="accent2"/>
            </a:solidFill>
          </a:ln>
        </p:spPr>
      </p:pic>
      <p:pic>
        <p:nvPicPr>
          <p:cNvPr id="17" name="Imagen 16">
            <a:extLst>
              <a:ext uri="{FF2B5EF4-FFF2-40B4-BE49-F238E27FC236}">
                <a16:creationId xmlns:a16="http://schemas.microsoft.com/office/drawing/2014/main" id="{81DB3249-CD2B-45F3-A940-E514E1B98770}"/>
              </a:ext>
            </a:extLst>
          </p:cNvPr>
          <p:cNvPicPr>
            <a:picLocks noChangeAspect="1"/>
          </p:cNvPicPr>
          <p:nvPr/>
        </p:nvPicPr>
        <p:blipFill>
          <a:blip r:embed="rId3"/>
          <a:stretch>
            <a:fillRect/>
          </a:stretch>
        </p:blipFill>
        <p:spPr>
          <a:xfrm>
            <a:off x="8040508" y="1230066"/>
            <a:ext cx="2505773" cy="5313600"/>
          </a:xfrm>
          <a:prstGeom prst="rect">
            <a:avLst/>
          </a:prstGeom>
          <a:noFill/>
          <a:ln w="57150">
            <a:solidFill>
              <a:schemeClr val="accent2"/>
            </a:solidFill>
          </a:ln>
        </p:spPr>
      </p:pic>
    </p:spTree>
    <p:extLst>
      <p:ext uri="{BB962C8B-B14F-4D97-AF65-F5344CB8AC3E}">
        <p14:creationId xmlns:p14="http://schemas.microsoft.com/office/powerpoint/2010/main" val="2262643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Componentes </a:t>
            </a:r>
            <a:r>
              <a:rPr lang="es-ES" sz="3600" b="1" cap="none" dirty="0" err="1">
                <a:solidFill>
                  <a:schemeClr val="accent1"/>
                </a:solidFill>
                <a:latin typeface="Calibri" panose="020F0502020204030204" pitchFamily="34" charset="0"/>
                <a:cs typeface="Calibri" panose="020F0502020204030204" pitchFamily="34" charset="0"/>
              </a:rPr>
              <a:t>LazyVerticalGrid</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LazyHorizontalGrid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Con </a:t>
            </a:r>
            <a:r>
              <a:rPr lang="es-ES" sz="2400" b="1" dirty="0" err="1">
                <a:solidFill>
                  <a:schemeClr val="tx1"/>
                </a:solidFill>
                <a:latin typeface="Calibri" panose="020F0502020204030204" pitchFamily="34" charset="0"/>
                <a:cs typeface="Calibri" panose="020F0502020204030204" pitchFamily="34" charset="0"/>
              </a:rPr>
              <a:t>LazyVerticalGrid</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LazyHorizontalGrid</a:t>
            </a:r>
            <a:r>
              <a:rPr lang="es-ES" sz="2400" dirty="0">
                <a:solidFill>
                  <a:schemeClr val="tx1"/>
                </a:solidFill>
                <a:latin typeface="Calibri" panose="020F0502020204030204" pitchFamily="34" charset="0"/>
                <a:cs typeface="Calibri" panose="020F0502020204030204" pitchFamily="34" charset="0"/>
              </a:rPr>
              <a:t> se pueden organizar los elementos en cuadrícula por columnas o por filas.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Todos </a:t>
            </a:r>
            <a:r>
              <a:rPr lang="es-ES" sz="2400" b="1" dirty="0">
                <a:solidFill>
                  <a:schemeClr val="tx1"/>
                </a:solidFill>
                <a:latin typeface="Calibri" panose="020F0502020204030204" pitchFamily="34" charset="0"/>
                <a:cs typeface="Calibri" panose="020F0502020204030204" pitchFamily="34" charset="0"/>
              </a:rPr>
              <a:t>los elementos ocuparán el mismo espacio</a:t>
            </a:r>
            <a:r>
              <a:rPr lang="es-ES" sz="2400" dirty="0">
                <a:solidFill>
                  <a:schemeClr val="tx1"/>
                </a:solidFill>
                <a:latin typeface="Calibri" panose="020F0502020204030204" pitchFamily="34" charset="0"/>
                <a:cs typeface="Calibri" panose="020F0502020204030204" pitchFamily="34" charset="0"/>
              </a:rPr>
              <a:t>, el espacio que ocupan es el espacio del elemento más grande.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indicar el número de columnas en </a:t>
            </a:r>
            <a:r>
              <a:rPr lang="es-ES" sz="2400" b="1" dirty="0" err="1">
                <a:solidFill>
                  <a:schemeClr val="tx1"/>
                </a:solidFill>
                <a:latin typeface="Calibri" panose="020F0502020204030204" pitchFamily="34" charset="0"/>
                <a:cs typeface="Calibri" panose="020F0502020204030204" pitchFamily="34" charset="0"/>
              </a:rPr>
              <a:t>LazyVerticalGrid</a:t>
            </a:r>
            <a:r>
              <a:rPr lang="es-ES" sz="2400" dirty="0">
                <a:solidFill>
                  <a:schemeClr val="tx1"/>
                </a:solidFill>
                <a:latin typeface="Calibri" panose="020F0502020204030204" pitchFamily="34" charset="0"/>
                <a:cs typeface="Calibri" panose="020F0502020204030204" pitchFamily="34" charset="0"/>
              </a:rPr>
              <a:t> se usa el parámetro </a:t>
            </a:r>
            <a:r>
              <a:rPr lang="es-ES" sz="2400" b="1" dirty="0" err="1">
                <a:solidFill>
                  <a:schemeClr val="tx1"/>
                </a:solidFill>
                <a:latin typeface="Calibri" panose="020F0502020204030204" pitchFamily="34" charset="0"/>
                <a:cs typeface="Calibri" panose="020F0502020204030204" pitchFamily="34" charset="0"/>
              </a:rPr>
              <a:t>columns</a:t>
            </a:r>
            <a:r>
              <a:rPr lang="es-ES" sz="2400" dirty="0">
                <a:solidFill>
                  <a:schemeClr val="tx1"/>
                </a:solidFill>
                <a:latin typeface="Calibri" panose="020F0502020204030204" pitchFamily="34" charset="0"/>
                <a:cs typeface="Calibri" panose="020F0502020204030204" pitchFamily="34" charset="0"/>
              </a:rPr>
              <a:t> y para indicar el número de filas en </a:t>
            </a:r>
            <a:r>
              <a:rPr lang="es-ES" sz="2400" b="1" dirty="0" err="1">
                <a:solidFill>
                  <a:schemeClr val="tx1"/>
                </a:solidFill>
                <a:latin typeface="Calibri" panose="020F0502020204030204" pitchFamily="34" charset="0"/>
                <a:cs typeface="Calibri" panose="020F0502020204030204" pitchFamily="34" charset="0"/>
              </a:rPr>
              <a:t>LazyHorizontalGrid</a:t>
            </a:r>
            <a:r>
              <a:rPr lang="es-ES" sz="2400" dirty="0">
                <a:solidFill>
                  <a:schemeClr val="tx1"/>
                </a:solidFill>
                <a:latin typeface="Calibri" panose="020F0502020204030204" pitchFamily="34" charset="0"/>
                <a:cs typeface="Calibri" panose="020F0502020204030204" pitchFamily="34" charset="0"/>
              </a:rPr>
              <a:t> se usa el parámetro </a:t>
            </a:r>
            <a:r>
              <a:rPr lang="es-ES" sz="2400" b="1" dirty="0" err="1">
                <a:solidFill>
                  <a:schemeClr val="tx1"/>
                </a:solidFill>
                <a:latin typeface="Calibri" panose="020F0502020204030204" pitchFamily="34" charset="0"/>
                <a:cs typeface="Calibri" panose="020F0502020204030204" pitchFamily="34" charset="0"/>
              </a:rPr>
              <a:t>rows</a:t>
            </a:r>
            <a:r>
              <a:rPr lang="es-ES" sz="2400" dirty="0">
                <a:solidFill>
                  <a:schemeClr val="tx1"/>
                </a:solidFill>
                <a:latin typeface="Calibri" panose="020F0502020204030204" pitchFamily="34" charset="0"/>
                <a:cs typeface="Calibri" panose="020F0502020204030204" pitchFamily="34" charset="0"/>
              </a:rPr>
              <a:t> con el valor:</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GridCells.Fixed</a:t>
            </a:r>
            <a:r>
              <a:rPr lang="es-ES" sz="2400"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número_columnas</a:t>
            </a:r>
            <a:r>
              <a:rPr lang="es-ES" sz="2400" i="1" dirty="0">
                <a:solidFill>
                  <a:schemeClr val="tx1"/>
                </a:solidFill>
                <a:latin typeface="Calibri" panose="020F0502020204030204" pitchFamily="34" charset="0"/>
                <a:cs typeface="Calibri" panose="020F0502020204030204" pitchFamily="34" charset="0"/>
              </a:rPr>
              <a:t>/filas</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GridCells.Adaptative</a:t>
            </a:r>
            <a:r>
              <a:rPr lang="es-ES" sz="2400"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tamaño_mínimo_columna</a:t>
            </a:r>
            <a:r>
              <a:rPr lang="es-ES" sz="2400" i="1"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fila</a:t>
            </a:r>
            <a:r>
              <a:rPr lang="es-ES" sz="2400" dirty="0" err="1">
                <a:solidFill>
                  <a:schemeClr val="tx1"/>
                </a:solidFill>
                <a:latin typeface="Calibri" panose="020F0502020204030204" pitchFamily="34" charset="0"/>
                <a:cs typeface="Calibri" panose="020F0502020204030204" pitchFamily="34" charset="0"/>
              </a:rPr>
              <a:t>.dp</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0466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 </a:t>
            </a:r>
            <a:r>
              <a:rPr lang="es-ES" sz="3600" b="1" cap="none" dirty="0" err="1">
                <a:solidFill>
                  <a:schemeClr val="accent1"/>
                </a:solidFill>
                <a:latin typeface="Calibri" panose="020F0502020204030204" pitchFamily="34" charset="0"/>
                <a:cs typeface="Calibri" panose="020F0502020204030204" pitchFamily="34" charset="0"/>
              </a:rPr>
              <a:t>LazyVerticalGrid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8AC6DBE3-7438-4095-9816-86FCA3F5B7E4}"/>
              </a:ext>
            </a:extLst>
          </p:cNvPr>
          <p:cNvCxnSpPr>
            <a:cxnSpLocks/>
          </p:cNvCxnSpPr>
          <p:nvPr/>
        </p:nvCxnSpPr>
        <p:spPr>
          <a:xfrm>
            <a:off x="6672064" y="3854189"/>
            <a:ext cx="1224136"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323DAC57-20F4-44D1-B4A8-9ACC48AEBB7B}"/>
              </a:ext>
            </a:extLst>
          </p:cNvPr>
          <p:cNvPicPr>
            <a:picLocks noChangeAspect="1"/>
          </p:cNvPicPr>
          <p:nvPr/>
        </p:nvPicPr>
        <p:blipFill>
          <a:blip r:embed="rId2"/>
          <a:stretch>
            <a:fillRect/>
          </a:stretch>
        </p:blipFill>
        <p:spPr>
          <a:xfrm>
            <a:off x="2231673" y="1230433"/>
            <a:ext cx="4207680" cy="5313600"/>
          </a:xfrm>
          <a:prstGeom prst="rect">
            <a:avLst/>
          </a:prstGeom>
          <a:noFill/>
          <a:ln w="57150">
            <a:solidFill>
              <a:schemeClr val="accent2"/>
            </a:solidFill>
          </a:ln>
        </p:spPr>
      </p:pic>
      <p:pic>
        <p:nvPicPr>
          <p:cNvPr id="12" name="Imagen 11">
            <a:extLst>
              <a:ext uri="{FF2B5EF4-FFF2-40B4-BE49-F238E27FC236}">
                <a16:creationId xmlns:a16="http://schemas.microsoft.com/office/drawing/2014/main" id="{A80A73B6-E414-4601-9D84-8903BEBF52A1}"/>
              </a:ext>
            </a:extLst>
          </p:cNvPr>
          <p:cNvPicPr>
            <a:picLocks noChangeAspect="1"/>
          </p:cNvPicPr>
          <p:nvPr/>
        </p:nvPicPr>
        <p:blipFill>
          <a:blip r:embed="rId3"/>
          <a:stretch>
            <a:fillRect/>
          </a:stretch>
        </p:blipFill>
        <p:spPr>
          <a:xfrm>
            <a:off x="8040681" y="1230433"/>
            <a:ext cx="2505773" cy="5313600"/>
          </a:xfrm>
          <a:prstGeom prst="rect">
            <a:avLst/>
          </a:prstGeom>
          <a:noFill/>
          <a:ln w="57150">
            <a:solidFill>
              <a:schemeClr val="accent2"/>
            </a:solidFill>
          </a:ln>
        </p:spPr>
      </p:pic>
    </p:spTree>
    <p:extLst>
      <p:ext uri="{BB962C8B-B14F-4D97-AF65-F5344CB8AC3E}">
        <p14:creationId xmlns:p14="http://schemas.microsoft.com/office/powerpoint/2010/main" val="409178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 </a:t>
            </a:r>
            <a:r>
              <a:rPr lang="es-ES" sz="3600" b="1" cap="none" dirty="0" err="1">
                <a:solidFill>
                  <a:schemeClr val="accent1"/>
                </a:solidFill>
                <a:latin typeface="Calibri" panose="020F0502020204030204" pitchFamily="34" charset="0"/>
                <a:cs typeface="Calibri" panose="020F0502020204030204" pitchFamily="34" charset="0"/>
              </a:rPr>
              <a:t>LazyHorizontalGrid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8AC6DBE3-7438-4095-9816-86FCA3F5B7E4}"/>
              </a:ext>
            </a:extLst>
          </p:cNvPr>
          <p:cNvCxnSpPr>
            <a:cxnSpLocks/>
          </p:cNvCxnSpPr>
          <p:nvPr/>
        </p:nvCxnSpPr>
        <p:spPr>
          <a:xfrm>
            <a:off x="6672064" y="3854189"/>
            <a:ext cx="1224136"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2D5B216A-0420-43C8-9840-4095A4B5AF2B}"/>
              </a:ext>
            </a:extLst>
          </p:cNvPr>
          <p:cNvPicPr>
            <a:picLocks noChangeAspect="1"/>
          </p:cNvPicPr>
          <p:nvPr/>
        </p:nvPicPr>
        <p:blipFill>
          <a:blip r:embed="rId2"/>
          <a:stretch>
            <a:fillRect/>
          </a:stretch>
        </p:blipFill>
        <p:spPr>
          <a:xfrm>
            <a:off x="2239401" y="1228010"/>
            <a:ext cx="4192224" cy="5313600"/>
          </a:xfrm>
          <a:prstGeom prst="rect">
            <a:avLst/>
          </a:prstGeom>
          <a:noFill/>
          <a:ln w="57150">
            <a:solidFill>
              <a:schemeClr val="accent2"/>
            </a:solidFill>
          </a:ln>
        </p:spPr>
      </p:pic>
      <p:pic>
        <p:nvPicPr>
          <p:cNvPr id="10" name="Imagen 9">
            <a:extLst>
              <a:ext uri="{FF2B5EF4-FFF2-40B4-BE49-F238E27FC236}">
                <a16:creationId xmlns:a16="http://schemas.microsoft.com/office/drawing/2014/main" id="{05939DDC-F002-4B66-801B-B4098204DC3B}"/>
              </a:ext>
            </a:extLst>
          </p:cNvPr>
          <p:cNvPicPr>
            <a:picLocks noChangeAspect="1"/>
          </p:cNvPicPr>
          <p:nvPr/>
        </p:nvPicPr>
        <p:blipFill>
          <a:blip r:embed="rId3"/>
          <a:stretch>
            <a:fillRect/>
          </a:stretch>
        </p:blipFill>
        <p:spPr>
          <a:xfrm>
            <a:off x="8040681" y="1228010"/>
            <a:ext cx="2505773" cy="5313600"/>
          </a:xfrm>
          <a:prstGeom prst="rect">
            <a:avLst/>
          </a:prstGeom>
          <a:noFill/>
          <a:ln w="57150">
            <a:solidFill>
              <a:schemeClr val="accent2"/>
            </a:solidFill>
          </a:ln>
        </p:spPr>
      </p:pic>
    </p:spTree>
    <p:extLst>
      <p:ext uri="{BB962C8B-B14F-4D97-AF65-F5344CB8AC3E}">
        <p14:creationId xmlns:p14="http://schemas.microsoft.com/office/powerpoint/2010/main" val="261639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Componentes </a:t>
            </a:r>
            <a:r>
              <a:rPr lang="es-ES" sz="3600" b="1" cap="none" dirty="0" err="1">
                <a:solidFill>
                  <a:schemeClr val="accent1"/>
                </a:solidFill>
                <a:latin typeface="Calibri" panose="020F0502020204030204" pitchFamily="34" charset="0"/>
                <a:cs typeface="Calibri" panose="020F0502020204030204" pitchFamily="34" charset="0"/>
              </a:rPr>
              <a:t>Staggered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componentes </a:t>
            </a:r>
            <a:r>
              <a:rPr lang="es-ES" sz="2000" b="1" dirty="0" err="1">
                <a:solidFill>
                  <a:schemeClr val="tx1"/>
                </a:solidFill>
                <a:latin typeface="Calibri" panose="020F0502020204030204" pitchFamily="34" charset="0"/>
                <a:cs typeface="Calibri" panose="020F0502020204030204" pitchFamily="34" charset="0"/>
              </a:rPr>
              <a:t>LazyVerticalStaggeredGrid</a:t>
            </a:r>
            <a:r>
              <a:rPr lang="es-ES" sz="2000" dirty="0">
                <a:solidFill>
                  <a:schemeClr val="tx1"/>
                </a:solidFill>
                <a:latin typeface="Calibri" panose="020F0502020204030204" pitchFamily="34" charset="0"/>
                <a:cs typeface="Calibri" panose="020F0502020204030204" pitchFamily="34" charset="0"/>
              </a:rPr>
              <a:t> y </a:t>
            </a:r>
            <a:r>
              <a:rPr lang="es-ES" sz="2000" b="1" dirty="0" err="1">
                <a:solidFill>
                  <a:schemeClr val="tx1"/>
                </a:solidFill>
                <a:latin typeface="Calibri" panose="020F0502020204030204" pitchFamily="34" charset="0"/>
                <a:cs typeface="Calibri" panose="020F0502020204030204" pitchFamily="34" charset="0"/>
              </a:rPr>
              <a:t>LazyHorizontalStaggeredGrid</a:t>
            </a:r>
            <a:r>
              <a:rPr lang="es-ES" sz="2000" dirty="0">
                <a:solidFill>
                  <a:schemeClr val="tx1"/>
                </a:solidFill>
                <a:latin typeface="Calibri" panose="020F0502020204030204" pitchFamily="34" charset="0"/>
                <a:cs typeface="Calibri" panose="020F0502020204030204" pitchFamily="34" charset="0"/>
              </a:rPr>
              <a:t> son similares a los anteriores pero cada elemento ocupa el espacio de su contenido.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parámetros más usados con </a:t>
            </a:r>
            <a:r>
              <a:rPr lang="es-ES" sz="2000" b="1" dirty="0" err="1">
                <a:solidFill>
                  <a:schemeClr val="tx1"/>
                </a:solidFill>
                <a:latin typeface="Calibri" panose="020F0502020204030204" pitchFamily="34" charset="0"/>
                <a:cs typeface="Calibri" panose="020F0502020204030204" pitchFamily="34" charset="0"/>
              </a:rPr>
              <a:t>LazyVerticalStaggeredGrid</a:t>
            </a:r>
            <a:r>
              <a:rPr lang="es-ES" sz="2000" dirty="0">
                <a:solidFill>
                  <a:schemeClr val="tx1"/>
                </a:solidFill>
                <a:latin typeface="Calibri" panose="020F0502020204030204" pitchFamily="34" charset="0"/>
                <a:cs typeface="Calibri" panose="020F0502020204030204" pitchFamily="34" charset="0"/>
              </a:rPr>
              <a:t> son: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columns</a:t>
            </a:r>
            <a:r>
              <a:rPr lang="es-ES" sz="2000" dirty="0">
                <a:solidFill>
                  <a:schemeClr val="tx1"/>
                </a:solidFill>
                <a:latin typeface="Calibri" panose="020F0502020204030204" pitchFamily="34" charset="0"/>
                <a:cs typeface="Calibri" panose="020F0502020204030204" pitchFamily="34" charset="0"/>
              </a:rPr>
              <a:t>: número de columnas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verticalSpacing</a:t>
            </a:r>
            <a:r>
              <a:rPr lang="es-ES" sz="2000" dirty="0">
                <a:solidFill>
                  <a:schemeClr val="tx1"/>
                </a:solidFill>
                <a:latin typeface="Calibri" panose="020F0502020204030204" pitchFamily="34" charset="0"/>
                <a:cs typeface="Calibri" panose="020F0502020204030204" pitchFamily="34" charset="0"/>
              </a:rPr>
              <a:t>: espacio vertical entre elementos.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horizontalArrangment</a:t>
            </a:r>
            <a:r>
              <a:rPr lang="es-ES" sz="2000" dirty="0">
                <a:solidFill>
                  <a:schemeClr val="tx1"/>
                </a:solidFill>
                <a:latin typeface="Calibri" panose="020F0502020204030204" pitchFamily="34" charset="0"/>
                <a:cs typeface="Calibri" panose="020F0502020204030204" pitchFamily="34" charset="0"/>
              </a:rPr>
              <a:t>: espacio horizontal entre elementos.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parámetros más usados con </a:t>
            </a:r>
            <a:r>
              <a:rPr lang="es-ES" sz="2000" b="1" dirty="0" err="1">
                <a:solidFill>
                  <a:schemeClr val="tx1"/>
                </a:solidFill>
                <a:latin typeface="Calibri" panose="020F0502020204030204" pitchFamily="34" charset="0"/>
                <a:cs typeface="Calibri" panose="020F0502020204030204" pitchFamily="34" charset="0"/>
              </a:rPr>
              <a:t>LazyHorizontalStaggeredGrid</a:t>
            </a:r>
            <a:r>
              <a:rPr lang="es-ES" sz="2000" dirty="0">
                <a:solidFill>
                  <a:schemeClr val="tx1"/>
                </a:solidFill>
                <a:latin typeface="Calibri" panose="020F0502020204030204" pitchFamily="34" charset="0"/>
                <a:cs typeface="Calibri" panose="020F0502020204030204" pitchFamily="34" charset="0"/>
              </a:rPr>
              <a:t> son: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rows</a:t>
            </a:r>
            <a:r>
              <a:rPr lang="es-ES" sz="2000" dirty="0">
                <a:solidFill>
                  <a:schemeClr val="tx1"/>
                </a:solidFill>
                <a:latin typeface="Calibri" panose="020F0502020204030204" pitchFamily="34" charset="0"/>
                <a:cs typeface="Calibri" panose="020F0502020204030204" pitchFamily="34" charset="0"/>
              </a:rPr>
              <a:t>: número de filas.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horizontalSpacing</a:t>
            </a:r>
            <a:r>
              <a:rPr lang="es-ES" sz="2000" dirty="0">
                <a:solidFill>
                  <a:schemeClr val="tx1"/>
                </a:solidFill>
                <a:latin typeface="Calibri" panose="020F0502020204030204" pitchFamily="34" charset="0"/>
                <a:cs typeface="Calibri" panose="020F0502020204030204" pitchFamily="34" charset="0"/>
              </a:rPr>
              <a:t>: espacio horizontal entre elementos.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vertivalArrangment</a:t>
            </a:r>
            <a:r>
              <a:rPr lang="es-ES" sz="2000" dirty="0">
                <a:solidFill>
                  <a:schemeClr val="tx1"/>
                </a:solidFill>
                <a:latin typeface="Calibri" panose="020F0502020204030204" pitchFamily="34" charset="0"/>
                <a:cs typeface="Calibri" panose="020F0502020204030204" pitchFamily="34" charset="0"/>
              </a:rPr>
              <a:t>: espacio vertical entre elementos.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cantidad de filas y columnas se indica con el valor:</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StaggeredGridCells.Fixed</a:t>
            </a:r>
            <a:r>
              <a:rPr lang="es-ES" sz="2000"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número_columnas</a:t>
            </a:r>
            <a:r>
              <a:rPr lang="es-ES" sz="2000" i="1" dirty="0">
                <a:solidFill>
                  <a:schemeClr val="tx1"/>
                </a:solidFill>
                <a:latin typeface="Calibri" panose="020F0502020204030204" pitchFamily="34" charset="0"/>
                <a:cs typeface="Calibri" panose="020F0502020204030204" pitchFamily="34" charset="0"/>
              </a:rPr>
              <a:t>/filas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StaggeredGridCells.Adaptative</a:t>
            </a:r>
            <a:r>
              <a:rPr lang="es-ES" sz="2000"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tamaño_mínimo_columna</a:t>
            </a:r>
            <a:r>
              <a:rPr lang="es-ES" sz="2000" i="1"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fila</a:t>
            </a:r>
            <a:r>
              <a:rPr lang="es-ES" sz="2000"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92617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LazyVerticalStaggeredGrid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382EA602-0A5C-4AFC-8C66-2ED050C7E788}"/>
              </a:ext>
            </a:extLst>
          </p:cNvPr>
          <p:cNvCxnSpPr>
            <a:cxnSpLocks/>
          </p:cNvCxnSpPr>
          <p:nvPr/>
        </p:nvCxnSpPr>
        <p:spPr>
          <a:xfrm>
            <a:off x="6384032" y="3854189"/>
            <a:ext cx="1512168"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D0390B91-3F97-4FF7-B231-66B52854CCE3}"/>
              </a:ext>
            </a:extLst>
          </p:cNvPr>
          <p:cNvPicPr>
            <a:picLocks noChangeAspect="1"/>
          </p:cNvPicPr>
          <p:nvPr/>
        </p:nvPicPr>
        <p:blipFill>
          <a:blip r:embed="rId2"/>
          <a:stretch>
            <a:fillRect/>
          </a:stretch>
        </p:blipFill>
        <p:spPr>
          <a:xfrm>
            <a:off x="8044914" y="1227087"/>
            <a:ext cx="2505773" cy="5313600"/>
          </a:xfrm>
          <a:prstGeom prst="rect">
            <a:avLst/>
          </a:prstGeom>
          <a:noFill/>
          <a:ln w="57150">
            <a:solidFill>
              <a:schemeClr val="accent2"/>
            </a:solidFill>
          </a:ln>
        </p:spPr>
      </p:pic>
      <p:pic>
        <p:nvPicPr>
          <p:cNvPr id="8" name="Imagen 7">
            <a:extLst>
              <a:ext uri="{FF2B5EF4-FFF2-40B4-BE49-F238E27FC236}">
                <a16:creationId xmlns:a16="http://schemas.microsoft.com/office/drawing/2014/main" id="{C0C9792F-9CB7-4C71-9BC8-34772CC89EAE}"/>
              </a:ext>
            </a:extLst>
          </p:cNvPr>
          <p:cNvPicPr>
            <a:picLocks noChangeAspect="1"/>
          </p:cNvPicPr>
          <p:nvPr/>
        </p:nvPicPr>
        <p:blipFill>
          <a:blip r:embed="rId3"/>
          <a:stretch>
            <a:fillRect/>
          </a:stretch>
        </p:blipFill>
        <p:spPr>
          <a:xfrm>
            <a:off x="2248003" y="1223164"/>
            <a:ext cx="3987315" cy="5323292"/>
          </a:xfrm>
          <a:prstGeom prst="rect">
            <a:avLst/>
          </a:prstGeom>
          <a:noFill/>
          <a:ln w="57150">
            <a:solidFill>
              <a:schemeClr val="accent2"/>
            </a:solidFill>
          </a:ln>
        </p:spPr>
      </p:pic>
    </p:spTree>
    <p:extLst>
      <p:ext uri="{BB962C8B-B14F-4D97-AF65-F5344CB8AC3E}">
        <p14:creationId xmlns:p14="http://schemas.microsoft.com/office/powerpoint/2010/main" val="3872782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LazyHorizontalStaggeredGrid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382EA602-0A5C-4AFC-8C66-2ED050C7E788}"/>
              </a:ext>
            </a:extLst>
          </p:cNvPr>
          <p:cNvCxnSpPr>
            <a:cxnSpLocks/>
          </p:cNvCxnSpPr>
          <p:nvPr/>
        </p:nvCxnSpPr>
        <p:spPr>
          <a:xfrm>
            <a:off x="6384032" y="3854189"/>
            <a:ext cx="1512168"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943D7911-699A-45F2-B480-A659C48BB0B2}"/>
              </a:ext>
            </a:extLst>
          </p:cNvPr>
          <p:cNvPicPr>
            <a:picLocks noChangeAspect="1"/>
          </p:cNvPicPr>
          <p:nvPr/>
        </p:nvPicPr>
        <p:blipFill>
          <a:blip r:embed="rId2"/>
          <a:stretch>
            <a:fillRect/>
          </a:stretch>
        </p:blipFill>
        <p:spPr>
          <a:xfrm>
            <a:off x="2262264" y="1223746"/>
            <a:ext cx="3965740" cy="531360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2DE766EF-A443-4961-B0FF-178C18057E5E}"/>
              </a:ext>
            </a:extLst>
          </p:cNvPr>
          <p:cNvPicPr>
            <a:picLocks noChangeAspect="1"/>
          </p:cNvPicPr>
          <p:nvPr/>
        </p:nvPicPr>
        <p:blipFill>
          <a:blip r:embed="rId3"/>
          <a:stretch>
            <a:fillRect/>
          </a:stretch>
        </p:blipFill>
        <p:spPr>
          <a:xfrm>
            <a:off x="8044912" y="1232856"/>
            <a:ext cx="2505773" cy="5313600"/>
          </a:xfrm>
          <a:prstGeom prst="rect">
            <a:avLst/>
          </a:prstGeom>
          <a:noFill/>
          <a:ln w="57150">
            <a:solidFill>
              <a:schemeClr val="accent2"/>
            </a:solidFill>
          </a:ln>
        </p:spPr>
      </p:pic>
    </p:spTree>
    <p:extLst>
      <p:ext uri="{BB962C8B-B14F-4D97-AF65-F5344CB8AC3E}">
        <p14:creationId xmlns:p14="http://schemas.microsoft.com/office/powerpoint/2010/main" val="153486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Gestionar el estado en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se puede ver en la definición de los componentes </a:t>
            </a:r>
            <a:r>
              <a:rPr lang="es-ES" sz="2800" dirty="0" err="1">
                <a:solidFill>
                  <a:schemeClr val="tx1"/>
                </a:solidFill>
                <a:latin typeface="Calibri" panose="020F0502020204030204" pitchFamily="34" charset="0"/>
                <a:cs typeface="Calibri" panose="020F0502020204030204" pitchFamily="34" charset="0"/>
              </a:rPr>
              <a:t>Lazy</a:t>
            </a:r>
            <a:r>
              <a:rPr lang="es-ES" sz="2800" dirty="0">
                <a:solidFill>
                  <a:schemeClr val="tx1"/>
                </a:solidFill>
                <a:latin typeface="Calibri" panose="020F0502020204030204" pitchFamily="34" charset="0"/>
                <a:cs typeface="Calibri" panose="020F0502020204030204" pitchFamily="34" charset="0"/>
              </a:rPr>
              <a:t>, Android gestiona automáticamente el estado del </a:t>
            </a:r>
            <a:r>
              <a:rPr lang="es-ES" sz="2800"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Puede ser interesante crear una variable propia para gestionar el estado para así saber, por ejemplo: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Dirección en la que el usuario está haciendo </a:t>
            </a:r>
            <a:r>
              <a:rPr lang="es-ES" sz="2800"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Cantidad de </a:t>
            </a:r>
            <a:r>
              <a:rPr lang="es-ES" sz="2800"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 realizada.</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Cuál es el índice del primer elemento visible.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42A02683-75CC-49B2-B5C2-554C751B72A1}"/>
              </a:ext>
            </a:extLst>
          </p:cNvPr>
          <p:cNvPicPr>
            <a:picLocks noChangeAspect="1"/>
          </p:cNvPicPr>
          <p:nvPr/>
        </p:nvPicPr>
        <p:blipFill>
          <a:blip r:embed="rId2"/>
          <a:stretch>
            <a:fillRect/>
          </a:stretch>
        </p:blipFill>
        <p:spPr>
          <a:xfrm>
            <a:off x="3697115" y="2188286"/>
            <a:ext cx="4797769" cy="148759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3065A54E-6E6D-4DD4-9B65-DBBEE43CDF14}"/>
              </a:ext>
            </a:extLst>
          </p:cNvPr>
          <p:cNvCxnSpPr>
            <a:cxnSpLocks/>
          </p:cNvCxnSpPr>
          <p:nvPr/>
        </p:nvCxnSpPr>
        <p:spPr>
          <a:xfrm flipH="1">
            <a:off x="7608168" y="2288689"/>
            <a:ext cx="1440160" cy="64339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018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Gestionar el estado en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5937397"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el ejemplo se crea un estado propio guardar 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del componente </a:t>
            </a:r>
            <a:r>
              <a:rPr lang="es-ES" sz="2200" dirty="0" err="1">
                <a:solidFill>
                  <a:schemeClr val="tx1"/>
                </a:solidFill>
                <a:latin typeface="Calibri" panose="020F0502020204030204" pitchFamily="34" charset="0"/>
                <a:cs typeface="Calibri" panose="020F0502020204030204" pitchFamily="34" charset="0"/>
              </a:rPr>
              <a:t>LazyVerticalStaggeredGrid</a:t>
            </a:r>
            <a:r>
              <a:rPr lang="es-ES" sz="2200" dirty="0">
                <a:solidFill>
                  <a:schemeClr val="tx1"/>
                </a:solidFill>
                <a:latin typeface="Calibri" panose="020F0502020204030204" pitchFamily="34" charset="0"/>
                <a:cs typeface="Calibri" panose="020F0502020204030204" pitchFamily="34" charset="0"/>
              </a:rPr>
              <a:t> y se asigna a dicho componente.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También se crea un estado para mostrar/ocultar un botón. Este estado depende del estado anterior así que se debe utilizar </a:t>
            </a:r>
            <a:r>
              <a:rPr lang="es-ES" sz="2200" b="1" dirty="0" err="1">
                <a:solidFill>
                  <a:schemeClr val="tx1"/>
                </a:solidFill>
                <a:latin typeface="Calibri" panose="020F0502020204030204" pitchFamily="34" charset="0"/>
                <a:cs typeface="Calibri" panose="020F0502020204030204" pitchFamily="34" charset="0"/>
              </a:rPr>
              <a:t>derivedStateOf</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estado para el botón cambia cuando el primer ítem de la lista ya no está visible completamente.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Por último, el botón utiliza una corrutina (se verán más adelante) para mover 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al primer elemento de la lista.</a:t>
            </a:r>
          </a:p>
        </p:txBody>
      </p:sp>
      <p:pic>
        <p:nvPicPr>
          <p:cNvPr id="3" name="Imagen 2">
            <a:extLst>
              <a:ext uri="{FF2B5EF4-FFF2-40B4-BE49-F238E27FC236}">
                <a16:creationId xmlns:a16="http://schemas.microsoft.com/office/drawing/2014/main" id="{E6554B85-EA46-4DDF-89E2-2F3320F77B94}"/>
              </a:ext>
            </a:extLst>
          </p:cNvPr>
          <p:cNvPicPr>
            <a:picLocks noChangeAspect="1"/>
          </p:cNvPicPr>
          <p:nvPr/>
        </p:nvPicPr>
        <p:blipFill>
          <a:blip r:embed="rId2"/>
          <a:stretch>
            <a:fillRect/>
          </a:stretch>
        </p:blipFill>
        <p:spPr>
          <a:xfrm>
            <a:off x="6629303" y="1161922"/>
            <a:ext cx="5049880" cy="538453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9208C9BB-B8E9-401B-A809-71D8D71769C6}"/>
              </a:ext>
            </a:extLst>
          </p:cNvPr>
          <p:cNvCxnSpPr>
            <a:cxnSpLocks/>
          </p:cNvCxnSpPr>
          <p:nvPr/>
        </p:nvCxnSpPr>
        <p:spPr>
          <a:xfrm flipH="1">
            <a:off x="9041400" y="1737692"/>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398F429F-9340-47BB-A4E2-30B6F9D07681}"/>
              </a:ext>
            </a:extLst>
          </p:cNvPr>
          <p:cNvCxnSpPr>
            <a:cxnSpLocks/>
          </p:cNvCxnSpPr>
          <p:nvPr/>
        </p:nvCxnSpPr>
        <p:spPr>
          <a:xfrm flipH="1">
            <a:off x="8258618" y="1869311"/>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6548486D-2F58-413B-8B27-2AE7F00B2ED2}"/>
              </a:ext>
            </a:extLst>
          </p:cNvPr>
          <p:cNvCxnSpPr>
            <a:cxnSpLocks/>
          </p:cNvCxnSpPr>
          <p:nvPr/>
        </p:nvCxnSpPr>
        <p:spPr>
          <a:xfrm flipH="1">
            <a:off x="8459509" y="3116220"/>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0EFC9E25-A8FB-40CE-834E-A90AE6F6C49D}"/>
              </a:ext>
            </a:extLst>
          </p:cNvPr>
          <p:cNvCxnSpPr>
            <a:cxnSpLocks/>
          </p:cNvCxnSpPr>
          <p:nvPr/>
        </p:nvCxnSpPr>
        <p:spPr>
          <a:xfrm flipH="1">
            <a:off x="9912424" y="5842373"/>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Cerrar llave 12">
            <a:extLst>
              <a:ext uri="{FF2B5EF4-FFF2-40B4-BE49-F238E27FC236}">
                <a16:creationId xmlns:a16="http://schemas.microsoft.com/office/drawing/2014/main" id="{35174AEC-53F6-4449-9E91-A7DFFCD3DF03}"/>
              </a:ext>
            </a:extLst>
          </p:cNvPr>
          <p:cNvSpPr/>
          <p:nvPr/>
        </p:nvSpPr>
        <p:spPr>
          <a:xfrm>
            <a:off x="9581460" y="5663463"/>
            <a:ext cx="245206" cy="357820"/>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3190878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ListItem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Aunque en una columna, sea del tipo que sea, se puede añadir cualquier tipo de componente, Jetpack Compose ofrece el componente </a:t>
            </a:r>
            <a:r>
              <a:rPr lang="es-ES" sz="2000" b="1" dirty="0" err="1">
                <a:solidFill>
                  <a:schemeClr val="tx1"/>
                </a:solidFill>
                <a:latin typeface="Calibri" panose="020F0502020204030204" pitchFamily="34" charset="0"/>
                <a:cs typeface="Calibri" panose="020F0502020204030204" pitchFamily="34" charset="0"/>
              </a:rPr>
              <a:t>ListItem</a:t>
            </a:r>
            <a:r>
              <a:rPr lang="es-ES" sz="2000" dirty="0">
                <a:solidFill>
                  <a:schemeClr val="tx1"/>
                </a:solidFill>
                <a:latin typeface="Calibri" panose="020F0502020204030204" pitchFamily="34" charset="0"/>
                <a:cs typeface="Calibri" panose="020F0502020204030204" pitchFamily="34" charset="0"/>
              </a:rPr>
              <a:t> para dar un estilo uniforme a los elementos de una lista.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 </a:t>
            </a:r>
            <a:r>
              <a:rPr lang="es-ES" sz="2000" b="1" dirty="0" err="1">
                <a:solidFill>
                  <a:schemeClr val="tx1"/>
                </a:solidFill>
                <a:latin typeface="Calibri" panose="020F0502020204030204" pitchFamily="34" charset="0"/>
                <a:cs typeface="Calibri" panose="020F0502020204030204" pitchFamily="34" charset="0"/>
              </a:rPr>
              <a:t>ItemList</a:t>
            </a:r>
            <a:r>
              <a:rPr lang="es-ES" sz="2000" dirty="0">
                <a:solidFill>
                  <a:schemeClr val="tx1"/>
                </a:solidFill>
                <a:latin typeface="Calibri" panose="020F0502020204030204" pitchFamily="34" charset="0"/>
                <a:cs typeface="Calibri" panose="020F0502020204030204" pitchFamily="34" charset="0"/>
              </a:rPr>
              <a:t> tiene cinco zonas, generalmente en la zona </a:t>
            </a:r>
            <a:r>
              <a:rPr lang="es-ES" sz="2000" b="1" dirty="0" err="1">
                <a:solidFill>
                  <a:schemeClr val="tx1"/>
                </a:solidFill>
                <a:latin typeface="Calibri" panose="020F0502020204030204" pitchFamily="34" charset="0"/>
                <a:cs typeface="Calibri" panose="020F0502020204030204" pitchFamily="34" charset="0"/>
              </a:rPr>
              <a:t>leadingContent</a:t>
            </a:r>
            <a:r>
              <a:rPr lang="es-ES" sz="2000" dirty="0">
                <a:solidFill>
                  <a:schemeClr val="tx1"/>
                </a:solidFill>
                <a:latin typeface="Calibri" panose="020F0502020204030204" pitchFamily="34" charset="0"/>
                <a:cs typeface="Calibri" panose="020F0502020204030204" pitchFamily="34" charset="0"/>
              </a:rPr>
              <a:t> se suele situar un icono o una imagen. En la zona </a:t>
            </a:r>
            <a:r>
              <a:rPr lang="es-ES" sz="2000" b="1" dirty="0" err="1">
                <a:solidFill>
                  <a:schemeClr val="tx1"/>
                </a:solidFill>
                <a:latin typeface="Calibri" panose="020F0502020204030204" pitchFamily="34" charset="0"/>
                <a:cs typeface="Calibri" panose="020F0502020204030204" pitchFamily="34" charset="0"/>
              </a:rPr>
              <a:t>trailingContent</a:t>
            </a:r>
            <a:r>
              <a:rPr lang="es-ES" sz="2000" dirty="0">
                <a:solidFill>
                  <a:schemeClr val="tx1"/>
                </a:solidFill>
                <a:latin typeface="Calibri" panose="020F0502020204030204" pitchFamily="34" charset="0"/>
                <a:cs typeface="Calibri" panose="020F0502020204030204" pitchFamily="34" charset="0"/>
              </a:rPr>
              <a:t> también se suele situar icono o texto.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hay contenido en la zona </a:t>
            </a:r>
            <a:r>
              <a:rPr lang="es-ES" sz="2000" b="1" dirty="0" err="1">
                <a:solidFill>
                  <a:schemeClr val="tx1"/>
                </a:solidFill>
                <a:latin typeface="Calibri" panose="020F0502020204030204" pitchFamily="34" charset="0"/>
                <a:cs typeface="Calibri" panose="020F0502020204030204" pitchFamily="34" charset="0"/>
              </a:rPr>
              <a:t>overLineContent</a:t>
            </a:r>
            <a:r>
              <a:rPr lang="es-ES" sz="2000" dirty="0">
                <a:solidFill>
                  <a:schemeClr val="tx1"/>
                </a:solidFill>
                <a:latin typeface="Calibri" panose="020F0502020204030204" pitchFamily="34" charset="0"/>
                <a:cs typeface="Calibri" panose="020F0502020204030204" pitchFamily="34" charset="0"/>
              </a:rPr>
              <a:t> el contenido de </a:t>
            </a:r>
            <a:r>
              <a:rPr lang="es-ES" sz="2000" b="1" dirty="0" err="1">
                <a:solidFill>
                  <a:schemeClr val="tx1"/>
                </a:solidFill>
                <a:latin typeface="Calibri" panose="020F0502020204030204" pitchFamily="34" charset="0"/>
                <a:cs typeface="Calibri" panose="020F0502020204030204" pitchFamily="34" charset="0"/>
              </a:rPr>
              <a:t>leadingContent</a:t>
            </a:r>
            <a:r>
              <a:rPr lang="es-ES" sz="2000" dirty="0">
                <a:solidFill>
                  <a:schemeClr val="tx1"/>
                </a:solidFill>
                <a:latin typeface="Calibri" panose="020F0502020204030204" pitchFamily="34" charset="0"/>
                <a:cs typeface="Calibri" panose="020F0502020204030204" pitchFamily="34" charset="0"/>
              </a:rPr>
              <a:t> y de </a:t>
            </a:r>
            <a:r>
              <a:rPr lang="es-ES" sz="2000" b="1" dirty="0" err="1">
                <a:solidFill>
                  <a:schemeClr val="tx1"/>
                </a:solidFill>
                <a:latin typeface="Calibri" panose="020F0502020204030204" pitchFamily="34" charset="0"/>
                <a:cs typeface="Calibri" panose="020F0502020204030204" pitchFamily="34" charset="0"/>
              </a:rPr>
              <a:t>trailingContent</a:t>
            </a:r>
            <a:r>
              <a:rPr lang="es-ES" sz="2000" dirty="0">
                <a:solidFill>
                  <a:schemeClr val="tx1"/>
                </a:solidFill>
                <a:latin typeface="Calibri" panose="020F0502020204030204" pitchFamily="34" charset="0"/>
                <a:cs typeface="Calibri" panose="020F0502020204030204" pitchFamily="34" charset="0"/>
              </a:rPr>
              <a:t> alineará a la parte superior, si no hay </a:t>
            </a:r>
            <a:r>
              <a:rPr lang="es-ES" sz="2000" b="1" dirty="0" err="1">
                <a:solidFill>
                  <a:schemeClr val="tx1"/>
                </a:solidFill>
                <a:latin typeface="Calibri" panose="020F0502020204030204" pitchFamily="34" charset="0"/>
                <a:cs typeface="Calibri" panose="020F0502020204030204" pitchFamily="34" charset="0"/>
              </a:rPr>
              <a:t>overLineContent</a:t>
            </a:r>
            <a:r>
              <a:rPr lang="es-ES" sz="2000" dirty="0">
                <a:solidFill>
                  <a:schemeClr val="tx1"/>
                </a:solidFill>
                <a:latin typeface="Calibri" panose="020F0502020204030204" pitchFamily="34" charset="0"/>
                <a:cs typeface="Calibri" panose="020F0502020204030204" pitchFamily="34" charset="0"/>
              </a:rPr>
              <a:t> se alinearán al centro verticalmente.</a:t>
            </a:r>
            <a:endParaRPr lang="es-ES" sz="2000" b="1"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F597DB00-7240-4F29-B6D5-2DD796F929DF}"/>
              </a:ext>
            </a:extLst>
          </p:cNvPr>
          <p:cNvPicPr>
            <a:picLocks noChangeAspect="1"/>
          </p:cNvPicPr>
          <p:nvPr/>
        </p:nvPicPr>
        <p:blipFill>
          <a:blip r:embed="rId2"/>
          <a:stretch>
            <a:fillRect/>
          </a:stretch>
        </p:blipFill>
        <p:spPr>
          <a:xfrm>
            <a:off x="518643" y="4261774"/>
            <a:ext cx="3302728" cy="1890692"/>
          </a:xfrm>
          <a:prstGeom prst="rect">
            <a:avLst/>
          </a:prstGeom>
          <a:noFill/>
          <a:ln w="57150">
            <a:solidFill>
              <a:schemeClr val="accent2"/>
            </a:solidFill>
          </a:ln>
        </p:spPr>
      </p:pic>
      <p:pic>
        <p:nvPicPr>
          <p:cNvPr id="6" name="Imagen 5">
            <a:extLst>
              <a:ext uri="{FF2B5EF4-FFF2-40B4-BE49-F238E27FC236}">
                <a16:creationId xmlns:a16="http://schemas.microsoft.com/office/drawing/2014/main" id="{0EE2F015-7935-4E50-9358-C9C2E214E461}"/>
              </a:ext>
            </a:extLst>
          </p:cNvPr>
          <p:cNvPicPr>
            <a:picLocks noChangeAspect="1"/>
          </p:cNvPicPr>
          <p:nvPr/>
        </p:nvPicPr>
        <p:blipFill>
          <a:blip r:embed="rId3"/>
          <a:stretch>
            <a:fillRect/>
          </a:stretch>
        </p:blipFill>
        <p:spPr>
          <a:xfrm>
            <a:off x="4367808" y="4221088"/>
            <a:ext cx="3570776" cy="1972064"/>
          </a:xfrm>
          <a:prstGeom prst="rect">
            <a:avLst/>
          </a:prstGeom>
          <a:noFill/>
          <a:ln w="57150">
            <a:solidFill>
              <a:schemeClr val="accent2"/>
            </a:solidFill>
          </a:ln>
        </p:spPr>
      </p:pic>
      <p:pic>
        <p:nvPicPr>
          <p:cNvPr id="7" name="Imagen 6">
            <a:extLst>
              <a:ext uri="{FF2B5EF4-FFF2-40B4-BE49-F238E27FC236}">
                <a16:creationId xmlns:a16="http://schemas.microsoft.com/office/drawing/2014/main" id="{755FB4AD-096B-4002-8F33-27C4C9FE9467}"/>
              </a:ext>
            </a:extLst>
          </p:cNvPr>
          <p:cNvPicPr>
            <a:picLocks noChangeAspect="1"/>
          </p:cNvPicPr>
          <p:nvPr/>
        </p:nvPicPr>
        <p:blipFill>
          <a:blip r:embed="rId4"/>
          <a:stretch>
            <a:fillRect/>
          </a:stretch>
        </p:blipFill>
        <p:spPr>
          <a:xfrm>
            <a:off x="8684611" y="4888215"/>
            <a:ext cx="2988746" cy="637810"/>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9B8A4AC2-4070-4D29-898B-D29DFF40D1D9}"/>
              </a:ext>
            </a:extLst>
          </p:cNvPr>
          <p:cNvCxnSpPr>
            <a:cxnSpLocks/>
          </p:cNvCxnSpPr>
          <p:nvPr/>
        </p:nvCxnSpPr>
        <p:spPr>
          <a:xfrm>
            <a:off x="8040216" y="5212610"/>
            <a:ext cx="57606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3200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Jetpack Compose hay muchos componentes que ayudan a diseñar el </a:t>
            </a:r>
            <a:r>
              <a:rPr lang="es-ES" sz="2200" dirty="0" err="1">
                <a:solidFill>
                  <a:schemeClr val="tx1"/>
                </a:solidFill>
                <a:latin typeface="Calibri" panose="020F0502020204030204" pitchFamily="34" charset="0"/>
                <a:cs typeface="Calibri" panose="020F0502020204030204" pitchFamily="34" charset="0"/>
              </a:rPr>
              <a:t>layout</a:t>
            </a:r>
            <a:r>
              <a:rPr lang="es-ES" sz="2200" dirty="0">
                <a:solidFill>
                  <a:schemeClr val="tx1"/>
                </a:solidFill>
                <a:latin typeface="Calibri" panose="020F0502020204030204" pitchFamily="34" charset="0"/>
                <a:cs typeface="Calibri" panose="020F0502020204030204" pitchFamily="34" charset="0"/>
              </a:rPr>
              <a:t> de la aplicación:</a:t>
            </a:r>
          </a:p>
        </p:txBody>
      </p:sp>
      <p:graphicFrame>
        <p:nvGraphicFramePr>
          <p:cNvPr id="2" name="Tabla 2">
            <a:extLst>
              <a:ext uri="{FF2B5EF4-FFF2-40B4-BE49-F238E27FC236}">
                <a16:creationId xmlns:a16="http://schemas.microsoft.com/office/drawing/2014/main" id="{67ED8611-4D70-4A66-9D92-6109EA08C1D7}"/>
              </a:ext>
            </a:extLst>
          </p:cNvPr>
          <p:cNvGraphicFramePr>
            <a:graphicFrameLocks noGrp="1"/>
          </p:cNvGraphicFramePr>
          <p:nvPr>
            <p:extLst>
              <p:ext uri="{D42A27DB-BD31-4B8C-83A1-F6EECF244321}">
                <p14:modId xmlns:p14="http://schemas.microsoft.com/office/powerpoint/2010/main" val="2695109446"/>
              </p:ext>
            </p:extLst>
          </p:nvPr>
        </p:nvGraphicFramePr>
        <p:xfrm>
          <a:off x="1579724" y="1700808"/>
          <a:ext cx="9772860" cy="5029200"/>
        </p:xfrm>
        <a:graphic>
          <a:graphicData uri="http://schemas.openxmlformats.org/drawingml/2006/table">
            <a:tbl>
              <a:tblPr>
                <a:tableStyleId>{5C22544A-7EE6-4342-B048-85BDC9FD1C3A}</a:tableStyleId>
              </a:tblPr>
              <a:tblGrid>
                <a:gridCol w="4886430">
                  <a:extLst>
                    <a:ext uri="{9D8B030D-6E8A-4147-A177-3AD203B41FA5}">
                      <a16:colId xmlns:a16="http://schemas.microsoft.com/office/drawing/2014/main" val="1769792137"/>
                    </a:ext>
                  </a:extLst>
                </a:gridCol>
                <a:gridCol w="4886430">
                  <a:extLst>
                    <a:ext uri="{9D8B030D-6E8A-4147-A177-3AD203B41FA5}">
                      <a16:colId xmlns:a16="http://schemas.microsoft.com/office/drawing/2014/main" val="1060590714"/>
                    </a:ext>
                  </a:extLst>
                </a:gridCol>
              </a:tblGrid>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Source</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_tradnl" sz="2200" kern="1200" dirty="0" err="1">
                          <a:solidFill>
                            <a:schemeClr val="tx1"/>
                          </a:solidFill>
                          <a:latin typeface="Calibri" panose="020F0502020204030204" pitchFamily="34" charset="0"/>
                          <a:ea typeface="+mn-ea"/>
                          <a:cs typeface="Calibri" panose="020F0502020204030204" pitchFamily="34" charset="0"/>
                        </a:rPr>
                        <a:t>ConstraintLayout</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4164458"/>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Card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Scaffold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779132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a:solidFill>
                            <a:schemeClr val="tx1"/>
                          </a:solidFill>
                          <a:latin typeface="Calibri" panose="020F0502020204030204" pitchFamily="34" charset="0"/>
                          <a:ea typeface="+mn-ea"/>
                          <a:cs typeface="Calibri" panose="020F0502020204030204" pitchFamily="34" charset="0"/>
                        </a:rPr>
                        <a:t>Box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TopAppBar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3529324"/>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BoxWithConstraints</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BottomBar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769668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Column</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NavigationDrawer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2788367"/>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Row</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NavigationRail</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8857330"/>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LazyRow</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LazyColumn</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Layout</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9969763"/>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LazyVerticalGrid</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LazyHorizontalGrid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DropDownMenu</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0092345"/>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HorizontalPager</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VerticalPager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BottomSheets</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SideSheets</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29707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LazyVerticalStaggeredGrid</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LazyHorizontalStaggeredGrid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a:solidFill>
                            <a:schemeClr val="tx1"/>
                          </a:solidFill>
                          <a:latin typeface="Calibri" panose="020F0502020204030204" pitchFamily="34" charset="0"/>
                          <a:ea typeface="+mn-ea"/>
                          <a:cs typeface="Calibri" panose="020F050202020403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1989455"/>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0847018"/>
                  </a:ext>
                </a:extLst>
              </a:tr>
            </a:tbl>
          </a:graphicData>
        </a:graphic>
      </p:graphicFrame>
    </p:spTree>
    <p:extLst>
      <p:ext uri="{BB962C8B-B14F-4D97-AF65-F5344CB8AC3E}">
        <p14:creationId xmlns:p14="http://schemas.microsoft.com/office/powerpoint/2010/main" val="16621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es una estructura por defecto para crear interfaces complejas que ofrece Jetpack Compose siguiendo los principios de Material.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Incorpora varios componentes habituales como: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 barra de navegación superior.</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barra de navegación inferior.</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permite mostrar mensajes que sustituyen a los </a:t>
            </a:r>
            <a:r>
              <a:rPr lang="es-ES" sz="2400" dirty="0" err="1">
                <a:solidFill>
                  <a:schemeClr val="tx1"/>
                </a:solidFill>
                <a:latin typeface="Calibri" panose="020F0502020204030204" pitchFamily="34" charset="0"/>
                <a:cs typeface="Calibri" panose="020F0502020204030204" pitchFamily="34" charset="0"/>
              </a:rPr>
              <a:t>Toast</a:t>
            </a:r>
            <a:r>
              <a:rPr lang="es-ES" sz="2400" dirty="0">
                <a:solidFill>
                  <a:schemeClr val="tx1"/>
                </a:solidFill>
                <a:latin typeface="Calibri" panose="020F0502020204030204" pitchFamily="34" charset="0"/>
                <a:cs typeface="Calibri" panose="020F0502020204030204" pitchFamily="34" charset="0"/>
              </a:rPr>
              <a:t> antiguos.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icono flotante generalmente en la parte inferior de la pantalla.</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4048408" y="4491387"/>
            <a:ext cx="4095184" cy="1883697"/>
          </a:xfrm>
          <a:prstGeom prst="rect">
            <a:avLst/>
          </a:prstGeom>
          <a:noFill/>
          <a:ln w="57150">
            <a:solidFill>
              <a:schemeClr val="accent2"/>
            </a:solidFill>
          </a:ln>
        </p:spPr>
      </p:pic>
    </p:spTree>
    <p:extLst>
      <p:ext uri="{BB962C8B-B14F-4D97-AF65-F5344CB8AC3E}">
        <p14:creationId xmlns:p14="http://schemas.microsoft.com/office/powerpoint/2010/main" val="2113974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único parámetro obligatorio es </a:t>
            </a:r>
            <a:r>
              <a:rPr lang="es-ES" sz="2400" b="1" dirty="0" err="1">
                <a:solidFill>
                  <a:schemeClr val="tx1"/>
                </a:solidFill>
                <a:latin typeface="Calibri" panose="020F0502020204030204" pitchFamily="34" charset="0"/>
                <a:cs typeface="Calibri" panose="020F0502020204030204" pitchFamily="34" charset="0"/>
              </a:rPr>
              <a:t>content</a:t>
            </a:r>
            <a:r>
              <a:rPr lang="es-ES" sz="2400" dirty="0">
                <a:solidFill>
                  <a:schemeClr val="tx1"/>
                </a:solidFill>
                <a:latin typeface="Calibri" panose="020F0502020204030204" pitchFamily="34" charset="0"/>
                <a:cs typeface="Calibri" panose="020F0502020204030204" pitchFamily="34" charset="0"/>
              </a:rPr>
              <a:t> que al ser el último y una función lambda se puede extraer fuera de los paréntesis.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decide utilizar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se debe elegir entre las siguientes opciones: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Que el </a:t>
            </a:r>
            <a:r>
              <a:rPr lang="es-ES" sz="2400" b="1" dirty="0" err="1">
                <a:solidFill>
                  <a:schemeClr val="tx1"/>
                </a:solidFill>
                <a:latin typeface="Calibri" panose="020F0502020204030204" pitchFamily="34" charset="0"/>
                <a:cs typeface="Calibri" panose="020F0502020204030204" pitchFamily="34" charset="0"/>
              </a:rPr>
              <a:t>Scaffold</a:t>
            </a:r>
            <a:r>
              <a:rPr lang="es-ES" sz="2400" b="1" dirty="0">
                <a:solidFill>
                  <a:schemeClr val="tx1"/>
                </a:solidFill>
                <a:latin typeface="Calibri" panose="020F0502020204030204" pitchFamily="34" charset="0"/>
                <a:cs typeface="Calibri" panose="020F0502020204030204" pitchFamily="34" charset="0"/>
              </a:rPr>
              <a:t> sea el único hijo </a:t>
            </a:r>
            <a:r>
              <a:rPr lang="es-ES" sz="2400" dirty="0">
                <a:solidFill>
                  <a:schemeClr val="tx1"/>
                </a:solidFill>
                <a:latin typeface="Calibri" panose="020F0502020204030204" pitchFamily="34" charset="0"/>
                <a:cs typeface="Calibri" panose="020F0502020204030204" pitchFamily="34" charset="0"/>
              </a:rPr>
              <a:t>del componente </a:t>
            </a:r>
            <a:r>
              <a:rPr lang="es-ES" sz="2400" b="1" dirty="0">
                <a:solidFill>
                  <a:schemeClr val="tx1"/>
                </a:solidFill>
                <a:latin typeface="Calibri" panose="020F0502020204030204" pitchFamily="34" charset="0"/>
                <a:cs typeface="Calibri" panose="020F0502020204030204" pitchFamily="34" charset="0"/>
              </a:rPr>
              <a:t>Surface</a:t>
            </a:r>
            <a:r>
              <a:rPr lang="es-ES" sz="2400" dirty="0">
                <a:solidFill>
                  <a:schemeClr val="tx1"/>
                </a:solidFill>
                <a:latin typeface="Calibri" panose="020F0502020204030204" pitchFamily="34" charset="0"/>
                <a:cs typeface="Calibri" panose="020F0502020204030204" pitchFamily="34" charset="0"/>
              </a:rPr>
              <a:t> principal del proyecto y añadir el resto de componentes a dicho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Sustituir el Surface </a:t>
            </a:r>
            <a:r>
              <a:rPr lang="es-ES" sz="2400" dirty="0">
                <a:solidFill>
                  <a:schemeClr val="tx1"/>
                </a:solidFill>
                <a:latin typeface="Calibri" panose="020F0502020204030204" pitchFamily="34" charset="0"/>
                <a:cs typeface="Calibri" panose="020F0502020204030204" pitchFamily="34" charset="0"/>
              </a:rPr>
              <a:t>principal por un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y en él añadir el resto de componentes.</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4048408" y="2204864"/>
            <a:ext cx="4095184" cy="1883697"/>
          </a:xfrm>
          <a:prstGeom prst="rect">
            <a:avLst/>
          </a:prstGeom>
          <a:noFill/>
          <a:ln w="57150">
            <a:solidFill>
              <a:schemeClr val="accent2"/>
            </a:solidFill>
          </a:ln>
        </p:spPr>
      </p:pic>
    </p:spTree>
    <p:extLst>
      <p:ext uri="{BB962C8B-B14F-4D97-AF65-F5344CB8AC3E}">
        <p14:creationId xmlns:p14="http://schemas.microsoft.com/office/powerpoint/2010/main" val="1182467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723736" y="1268760"/>
            <a:ext cx="3054331" cy="1404927"/>
          </a:xfrm>
          <a:prstGeom prst="rect">
            <a:avLst/>
          </a:prstGeom>
          <a:noFill/>
          <a:ln w="57150">
            <a:solidFill>
              <a:schemeClr val="accent2"/>
            </a:solidFill>
          </a:ln>
        </p:spPr>
      </p:pic>
      <p:sp>
        <p:nvSpPr>
          <p:cNvPr id="8" name="CuadroTexto 7">
            <a:extLst>
              <a:ext uri="{FF2B5EF4-FFF2-40B4-BE49-F238E27FC236}">
                <a16:creationId xmlns:a16="http://schemas.microsoft.com/office/drawing/2014/main" id="{773E6B9F-908B-4DA3-9AA6-76FAEFD0FCD1}"/>
              </a:ext>
            </a:extLst>
          </p:cNvPr>
          <p:cNvSpPr txBox="1"/>
          <p:nvPr/>
        </p:nvSpPr>
        <p:spPr>
          <a:xfrm>
            <a:off x="4062610" y="5565523"/>
            <a:ext cx="1198661"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bottomBar</a:t>
            </a:r>
            <a:endParaRPr lang="es-ES"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8C11F378-394C-47B0-B7F9-376F9AF47B09}"/>
              </a:ext>
            </a:extLst>
          </p:cNvPr>
          <p:cNvSpPr txBox="1"/>
          <p:nvPr/>
        </p:nvSpPr>
        <p:spPr>
          <a:xfrm>
            <a:off x="8674600" y="5100707"/>
            <a:ext cx="2664296" cy="369332"/>
          </a:xfrm>
          <a:prstGeom prst="rect">
            <a:avLst/>
          </a:prstGeom>
          <a:noFill/>
        </p:spPr>
        <p:txBody>
          <a:bodyPr wrap="square" rtlCol="0">
            <a:spAutoFit/>
          </a:bodyPr>
          <a:lstStyle/>
          <a:p>
            <a:r>
              <a:rPr lang="es-ES" dirty="0" err="1">
                <a:latin typeface="Calibri" panose="020F0502020204030204" pitchFamily="34" charset="0"/>
                <a:cs typeface="Calibri" panose="020F0502020204030204" pitchFamily="34" charset="0"/>
              </a:rPr>
              <a:t>floatingActionButton</a:t>
            </a:r>
            <a:r>
              <a:rPr lang="es-ES" dirty="0">
                <a:latin typeface="Calibri" panose="020F0502020204030204" pitchFamily="34" charset="0"/>
                <a:cs typeface="Calibri" panose="020F0502020204030204" pitchFamily="34" charset="0"/>
              </a:rPr>
              <a:t> (FAB)</a:t>
            </a:r>
          </a:p>
        </p:txBody>
      </p:sp>
      <p:sp>
        <p:nvSpPr>
          <p:cNvPr id="18" name="CuadroTexto 17">
            <a:extLst>
              <a:ext uri="{FF2B5EF4-FFF2-40B4-BE49-F238E27FC236}">
                <a16:creationId xmlns:a16="http://schemas.microsoft.com/office/drawing/2014/main" id="{6285DBE4-0191-4718-963A-A725FDF8FE36}"/>
              </a:ext>
            </a:extLst>
          </p:cNvPr>
          <p:cNvSpPr txBox="1"/>
          <p:nvPr/>
        </p:nvSpPr>
        <p:spPr>
          <a:xfrm>
            <a:off x="10241263" y="2204864"/>
            <a:ext cx="1021433"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snackbar</a:t>
            </a:r>
            <a:endParaRPr lang="es-ES"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B472E85F-9FA9-4836-A920-A5999B9D055A}"/>
              </a:ext>
            </a:extLst>
          </p:cNvPr>
          <p:cNvSpPr txBox="1"/>
          <p:nvPr/>
        </p:nvSpPr>
        <p:spPr>
          <a:xfrm>
            <a:off x="8263393" y="3839624"/>
            <a:ext cx="90858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content</a:t>
            </a:r>
            <a:endParaRPr lang="es-ES" dirty="0">
              <a:latin typeface="Calibri" panose="020F0502020204030204" pitchFamily="34" charset="0"/>
              <a:cs typeface="Calibri" panose="020F0502020204030204" pitchFamily="34" charset="0"/>
            </a:endParaRPr>
          </a:p>
        </p:txBody>
      </p:sp>
      <p:pic>
        <p:nvPicPr>
          <p:cNvPr id="34" name="Imagen 33">
            <a:extLst>
              <a:ext uri="{FF2B5EF4-FFF2-40B4-BE49-F238E27FC236}">
                <a16:creationId xmlns:a16="http://schemas.microsoft.com/office/drawing/2014/main" id="{D7D8C8A3-1B67-4018-B026-FD3DCDAEB260}"/>
              </a:ext>
            </a:extLst>
          </p:cNvPr>
          <p:cNvPicPr>
            <a:picLocks noChangeAspect="1"/>
          </p:cNvPicPr>
          <p:nvPr/>
        </p:nvPicPr>
        <p:blipFill rotWithShape="1">
          <a:blip r:embed="rId3"/>
          <a:srcRect t="58791" b="7404"/>
          <a:stretch/>
        </p:blipFill>
        <p:spPr>
          <a:xfrm>
            <a:off x="9482207" y="3229565"/>
            <a:ext cx="2196000" cy="1574165"/>
          </a:xfrm>
          <a:prstGeom prst="rect">
            <a:avLst/>
          </a:prstGeom>
          <a:noFill/>
          <a:ln w="57150">
            <a:solidFill>
              <a:schemeClr val="accent2"/>
            </a:solidFill>
          </a:ln>
        </p:spPr>
      </p:pic>
      <p:cxnSp>
        <p:nvCxnSpPr>
          <p:cNvPr id="35" name="Conector recto de flecha 34">
            <a:extLst>
              <a:ext uri="{FF2B5EF4-FFF2-40B4-BE49-F238E27FC236}">
                <a16:creationId xmlns:a16="http://schemas.microsoft.com/office/drawing/2014/main" id="{CC651BEC-026A-4AA5-891B-69D4E03F4EF2}"/>
              </a:ext>
            </a:extLst>
          </p:cNvPr>
          <p:cNvCxnSpPr>
            <a:cxnSpLocks/>
          </p:cNvCxnSpPr>
          <p:nvPr/>
        </p:nvCxnSpPr>
        <p:spPr>
          <a:xfrm flipH="1">
            <a:off x="10416480" y="2591117"/>
            <a:ext cx="216024" cy="119792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2" name="Imagen 41">
            <a:extLst>
              <a:ext uri="{FF2B5EF4-FFF2-40B4-BE49-F238E27FC236}">
                <a16:creationId xmlns:a16="http://schemas.microsoft.com/office/drawing/2014/main" id="{56768CEE-D2E8-42D1-AD92-61F8CBFA58F9}"/>
              </a:ext>
            </a:extLst>
          </p:cNvPr>
          <p:cNvPicPr>
            <a:picLocks noChangeAspect="1"/>
          </p:cNvPicPr>
          <p:nvPr/>
        </p:nvPicPr>
        <p:blipFill>
          <a:blip r:embed="rId4"/>
          <a:stretch>
            <a:fillRect/>
          </a:stretch>
        </p:blipFill>
        <p:spPr>
          <a:xfrm>
            <a:off x="5807968" y="1669649"/>
            <a:ext cx="2196000" cy="4656712"/>
          </a:xfrm>
          <a:prstGeom prst="rect">
            <a:avLst/>
          </a:prstGeom>
          <a:noFill/>
          <a:ln w="57150">
            <a:solidFill>
              <a:schemeClr val="accent2"/>
            </a:solidFill>
          </a:ln>
        </p:spPr>
      </p:pic>
      <p:sp>
        <p:nvSpPr>
          <p:cNvPr id="43" name="CuadroTexto 42">
            <a:extLst>
              <a:ext uri="{FF2B5EF4-FFF2-40B4-BE49-F238E27FC236}">
                <a16:creationId xmlns:a16="http://schemas.microsoft.com/office/drawing/2014/main" id="{A4D4363D-4318-46EB-8165-DA9B79368EAD}"/>
              </a:ext>
            </a:extLst>
          </p:cNvPr>
          <p:cNvSpPr txBox="1"/>
          <p:nvPr/>
        </p:nvSpPr>
        <p:spPr>
          <a:xfrm>
            <a:off x="8303290" y="3024417"/>
            <a:ext cx="818814"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topBar</a:t>
            </a:r>
            <a:endParaRPr lang="es-ES" dirty="0">
              <a:latin typeface="Calibri" panose="020F0502020204030204" pitchFamily="34" charset="0"/>
              <a:cs typeface="Calibri" panose="020F0502020204030204" pitchFamily="34" charset="0"/>
            </a:endParaRPr>
          </a:p>
        </p:txBody>
      </p:sp>
      <p:cxnSp>
        <p:nvCxnSpPr>
          <p:cNvPr id="44" name="Conector recto de flecha 43">
            <a:extLst>
              <a:ext uri="{FF2B5EF4-FFF2-40B4-BE49-F238E27FC236}">
                <a16:creationId xmlns:a16="http://schemas.microsoft.com/office/drawing/2014/main" id="{B352E9AE-B878-401F-A7B4-DCC70FAD5690}"/>
              </a:ext>
            </a:extLst>
          </p:cNvPr>
          <p:cNvCxnSpPr>
            <a:cxnSpLocks/>
            <a:stCxn id="43" idx="1"/>
          </p:cNvCxnSpPr>
          <p:nvPr/>
        </p:nvCxnSpPr>
        <p:spPr>
          <a:xfrm flipH="1" flipV="1">
            <a:off x="7604144" y="2515153"/>
            <a:ext cx="699146" cy="69393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Conector recto de flecha 44">
            <a:extLst>
              <a:ext uri="{FF2B5EF4-FFF2-40B4-BE49-F238E27FC236}">
                <a16:creationId xmlns:a16="http://schemas.microsoft.com/office/drawing/2014/main" id="{3C1AF503-4B53-4774-B2B5-B1CAA555C2FC}"/>
              </a:ext>
            </a:extLst>
          </p:cNvPr>
          <p:cNvCxnSpPr>
            <a:cxnSpLocks/>
            <a:stCxn id="8" idx="3"/>
          </p:cNvCxnSpPr>
          <p:nvPr/>
        </p:nvCxnSpPr>
        <p:spPr>
          <a:xfrm>
            <a:off x="5261271" y="5750189"/>
            <a:ext cx="68725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ector recto de flecha 45">
            <a:extLst>
              <a:ext uri="{FF2B5EF4-FFF2-40B4-BE49-F238E27FC236}">
                <a16:creationId xmlns:a16="http://schemas.microsoft.com/office/drawing/2014/main" id="{15100D55-C82A-4C8A-9F1E-A836EDEA7D66}"/>
              </a:ext>
            </a:extLst>
          </p:cNvPr>
          <p:cNvCxnSpPr>
            <a:cxnSpLocks/>
          </p:cNvCxnSpPr>
          <p:nvPr/>
        </p:nvCxnSpPr>
        <p:spPr>
          <a:xfrm flipH="1">
            <a:off x="7819990" y="5294132"/>
            <a:ext cx="854610" cy="5797"/>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Cerrar llave 46">
            <a:extLst>
              <a:ext uri="{FF2B5EF4-FFF2-40B4-BE49-F238E27FC236}">
                <a16:creationId xmlns:a16="http://schemas.microsoft.com/office/drawing/2014/main" id="{4C494992-F833-492A-9770-5754B0F6FA09}"/>
              </a:ext>
            </a:extLst>
          </p:cNvPr>
          <p:cNvSpPr/>
          <p:nvPr/>
        </p:nvSpPr>
        <p:spPr>
          <a:xfrm>
            <a:off x="6551731" y="2597642"/>
            <a:ext cx="841536" cy="2935682"/>
          </a:xfrm>
          <a:prstGeom prst="righ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48" name="Conector recto de flecha 47">
            <a:extLst>
              <a:ext uri="{FF2B5EF4-FFF2-40B4-BE49-F238E27FC236}">
                <a16:creationId xmlns:a16="http://schemas.microsoft.com/office/drawing/2014/main" id="{F6D7971E-8282-4A7A-84BD-1250945165BD}"/>
              </a:ext>
            </a:extLst>
          </p:cNvPr>
          <p:cNvCxnSpPr>
            <a:cxnSpLocks/>
          </p:cNvCxnSpPr>
          <p:nvPr/>
        </p:nvCxnSpPr>
        <p:spPr>
          <a:xfrm flipH="1">
            <a:off x="7502047" y="4052455"/>
            <a:ext cx="746110"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997FC9D7-CEB0-4BC4-8226-563CCDAC54F1}"/>
              </a:ext>
            </a:extLst>
          </p:cNvPr>
          <p:cNvPicPr>
            <a:picLocks noChangeAspect="1"/>
          </p:cNvPicPr>
          <p:nvPr/>
        </p:nvPicPr>
        <p:blipFill>
          <a:blip r:embed="rId5"/>
          <a:stretch>
            <a:fillRect/>
          </a:stretch>
        </p:blipFill>
        <p:spPr>
          <a:xfrm>
            <a:off x="723736" y="2872359"/>
            <a:ext cx="3055536" cy="3608862"/>
          </a:xfrm>
          <a:prstGeom prst="rect">
            <a:avLst/>
          </a:prstGeom>
          <a:noFill/>
          <a:ln w="57150">
            <a:solidFill>
              <a:schemeClr val="accent2"/>
            </a:solidFill>
          </a:ln>
        </p:spPr>
      </p:pic>
    </p:spTree>
    <p:extLst>
      <p:ext uri="{BB962C8B-B14F-4D97-AF65-F5344CB8AC3E}">
        <p14:creationId xmlns:p14="http://schemas.microsoft.com/office/powerpoint/2010/main" val="1787292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observar que los parámetros </a:t>
            </a:r>
            <a:r>
              <a:rPr lang="es-ES" sz="2400" b="1"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son de </a:t>
            </a:r>
            <a:r>
              <a:rPr lang="es-ES" sz="2400" b="1" dirty="0">
                <a:solidFill>
                  <a:schemeClr val="tx1"/>
                </a:solidFill>
                <a:latin typeface="Calibri" panose="020F0502020204030204" pitchFamily="34" charset="0"/>
                <a:cs typeface="Calibri" panose="020F0502020204030204" pitchFamily="34" charset="0"/>
              </a:rPr>
              <a:t>tipo @</a:t>
            </a:r>
            <a:r>
              <a:rPr lang="es-ES" sz="2400" b="1" dirty="0" err="1">
                <a:solidFill>
                  <a:schemeClr val="tx1"/>
                </a:solidFill>
                <a:latin typeface="Calibri" panose="020F0502020204030204" pitchFamily="34" charset="0"/>
                <a:cs typeface="Calibri" panose="020F0502020204030204" pitchFamily="34" charset="0"/>
              </a:rPr>
              <a:t>Composable</a:t>
            </a:r>
            <a:r>
              <a:rPr lang="es-ES" sz="2400" b="1"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rPr>
              <a:t>admitiendo así cualquier componente </a:t>
            </a:r>
            <a:r>
              <a:rPr lang="es-ES" sz="2400" dirty="0" err="1">
                <a:solidFill>
                  <a:schemeClr val="tx1"/>
                </a:solidFill>
                <a:latin typeface="Calibri" panose="020F0502020204030204" pitchFamily="34" charset="0"/>
                <a:cs typeface="Calibri" panose="020F0502020204030204" pitchFamily="34" charset="0"/>
              </a:rPr>
              <a:t>JetpackCompose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Gracias a esto se podrá personalizar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como se quiera.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Jetpack Compose ofrece una serie de </a:t>
            </a:r>
            <a:r>
              <a:rPr lang="es-ES" sz="2400" b="1" dirty="0">
                <a:solidFill>
                  <a:schemeClr val="tx1"/>
                </a:solidFill>
                <a:latin typeface="Calibri" panose="020F0502020204030204" pitchFamily="34" charset="0"/>
                <a:cs typeface="Calibri" panose="020F0502020204030204" pitchFamily="34" charset="0"/>
              </a:rPr>
              <a:t>componentes específicos </a:t>
            </a:r>
            <a:r>
              <a:rPr lang="es-ES" sz="2400" dirty="0">
                <a:solidFill>
                  <a:schemeClr val="tx1"/>
                </a:solidFill>
                <a:latin typeface="Calibri" panose="020F0502020204030204" pitchFamily="34" charset="0"/>
                <a:cs typeface="Calibri" panose="020F0502020204030204" pitchFamily="34" charset="0"/>
              </a:rPr>
              <a:t>para esos parámetros y se recomienda su uso. Además, estos </a:t>
            </a:r>
            <a:r>
              <a:rPr lang="es-ES" sz="2400" b="1" dirty="0">
                <a:solidFill>
                  <a:schemeClr val="tx1"/>
                </a:solidFill>
                <a:latin typeface="Calibri" panose="020F0502020204030204" pitchFamily="34" charset="0"/>
                <a:cs typeface="Calibri" panose="020F0502020204030204" pitchFamily="34" charset="0"/>
              </a:rPr>
              <a:t>parámetros se pueden configurar </a:t>
            </a:r>
            <a:r>
              <a:rPr lang="es-ES" sz="2400" dirty="0">
                <a:solidFill>
                  <a:schemeClr val="tx1"/>
                </a:solidFill>
                <a:latin typeface="Calibri" panose="020F0502020204030204" pitchFamily="34" charset="0"/>
                <a:cs typeface="Calibri" panose="020F0502020204030204" pitchFamily="34" charset="0"/>
              </a:rPr>
              <a:t>igualmente para personalizar la interfaz. Esos componentes también se pueden usar sin un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rotWithShape="1">
          <a:blip r:embed="rId2"/>
          <a:srcRect r="39459" b="40419"/>
          <a:stretch/>
        </p:blipFill>
        <p:spPr>
          <a:xfrm>
            <a:off x="4326808" y="2492896"/>
            <a:ext cx="3538384" cy="1601759"/>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77BA6152-0430-47F6-879D-F6129EC8D2C9}"/>
              </a:ext>
            </a:extLst>
          </p:cNvPr>
          <p:cNvCxnSpPr>
            <a:cxnSpLocks/>
          </p:cNvCxnSpPr>
          <p:nvPr/>
        </p:nvCxnSpPr>
        <p:spPr>
          <a:xfrm flipH="1">
            <a:off x="6114046" y="2782385"/>
            <a:ext cx="2376264" cy="4415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8147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 </a:t>
            </a:r>
            <a:r>
              <a:rPr lang="es-ES" sz="3600" b="1" cap="none" dirty="0" err="1">
                <a:solidFill>
                  <a:schemeClr val="accent1"/>
                </a:solidFill>
                <a:latin typeface="Calibri" panose="020F0502020204030204" pitchFamily="34" charset="0"/>
                <a:cs typeface="Calibri" panose="020F0502020204030204" pitchFamily="34" charset="0"/>
              </a:rPr>
              <a:t>TopAppBar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err="1">
                <a:solidFill>
                  <a:schemeClr val="tx1"/>
                </a:solidFill>
                <a:latin typeface="Calibri" panose="020F0502020204030204" pitchFamily="34" charset="0"/>
                <a:cs typeface="Calibri" panose="020F0502020204030204" pitchFamily="34" charset="0"/>
              </a:rPr>
              <a:t>TopAppBar</a:t>
            </a:r>
            <a:r>
              <a:rPr lang="es-ES" sz="2400" dirty="0">
                <a:solidFill>
                  <a:schemeClr val="tx1"/>
                </a:solidFill>
                <a:latin typeface="Calibri" panose="020F0502020204030204" pitchFamily="34" charset="0"/>
                <a:cs typeface="Calibri" panose="020F0502020204030204" pitchFamily="34" charset="0"/>
              </a:rPr>
              <a:t> permite crear una barra superior con un título e iconos para realizar acciones.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único parámetro obligatorio es el </a:t>
            </a:r>
            <a:r>
              <a:rPr lang="es-ES" sz="2400" b="1" dirty="0">
                <a:solidFill>
                  <a:schemeClr val="tx1"/>
                </a:solidFill>
                <a:latin typeface="Calibri" panose="020F0502020204030204" pitchFamily="34" charset="0"/>
                <a:cs typeface="Calibri" panose="020F0502020204030204" pitchFamily="34" charset="0"/>
              </a:rPr>
              <a:t>título</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tres versiones más para la </a:t>
            </a:r>
            <a:r>
              <a:rPr lang="es-ES" sz="2400"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CenterAlignedTopAppBar</a:t>
            </a:r>
            <a:r>
              <a:rPr lang="es-ES" sz="2400" dirty="0">
                <a:solidFill>
                  <a:schemeClr val="tx1"/>
                </a:solidFill>
                <a:latin typeface="Calibri" panose="020F0502020204030204" pitchFamily="34" charset="0"/>
                <a:cs typeface="Calibri" panose="020F0502020204030204" pitchFamily="34" charset="0"/>
              </a:rPr>
              <a:t>: igual que </a:t>
            </a:r>
            <a:r>
              <a:rPr lang="es-ES" sz="2400" dirty="0" err="1">
                <a:solidFill>
                  <a:schemeClr val="tx1"/>
                </a:solidFill>
                <a:latin typeface="Calibri" panose="020F0502020204030204" pitchFamily="34" charset="0"/>
                <a:cs typeface="Calibri" panose="020F0502020204030204" pitchFamily="34" charset="0"/>
              </a:rPr>
              <a:t>TopAppBar</a:t>
            </a:r>
            <a:r>
              <a:rPr lang="es-ES" sz="2400" dirty="0">
                <a:solidFill>
                  <a:schemeClr val="tx1"/>
                </a:solidFill>
                <a:latin typeface="Calibri" panose="020F0502020204030204" pitchFamily="34" charset="0"/>
                <a:cs typeface="Calibri" panose="020F0502020204030204" pitchFamily="34" charset="0"/>
              </a:rPr>
              <a:t> pero con el título centrado.</a:t>
            </a:r>
            <a:endParaRPr lang="es-ES" sz="24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MediumTopAppBar</a:t>
            </a:r>
            <a:r>
              <a:rPr lang="es-ES" sz="2400" dirty="0">
                <a:solidFill>
                  <a:schemeClr val="tx1"/>
                </a:solidFill>
                <a:latin typeface="Calibri" panose="020F0502020204030204" pitchFamily="34" charset="0"/>
                <a:cs typeface="Calibri" panose="020F0502020204030204" pitchFamily="34" charset="0"/>
              </a:rPr>
              <a:t>: el título se sitúa una línea más abajo.</a:t>
            </a:r>
            <a:endParaRPr lang="es-ES" sz="24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LargeTopAppBar</a:t>
            </a:r>
            <a:r>
              <a:rPr lang="es-ES" sz="2400" dirty="0">
                <a:solidFill>
                  <a:schemeClr val="tx1"/>
                </a:solidFill>
                <a:latin typeface="Calibri" panose="020F0502020204030204" pitchFamily="34" charset="0"/>
                <a:cs typeface="Calibri" panose="020F0502020204030204" pitchFamily="34" charset="0"/>
              </a:rPr>
              <a:t>: igual que </a:t>
            </a:r>
            <a:r>
              <a:rPr lang="es-ES" sz="2400" dirty="0" err="1">
                <a:solidFill>
                  <a:schemeClr val="tx1"/>
                </a:solidFill>
                <a:latin typeface="Calibri" panose="020F0502020204030204" pitchFamily="34" charset="0"/>
                <a:cs typeface="Calibri" panose="020F0502020204030204" pitchFamily="34" charset="0"/>
              </a:rPr>
              <a:t>MediumTopAppBar</a:t>
            </a:r>
            <a:r>
              <a:rPr lang="es-ES" sz="2400" dirty="0">
                <a:solidFill>
                  <a:schemeClr val="tx1"/>
                </a:solidFill>
                <a:latin typeface="Calibri" panose="020F0502020204030204" pitchFamily="34" charset="0"/>
                <a:cs typeface="Calibri" panose="020F0502020204030204" pitchFamily="34" charset="0"/>
              </a:rPr>
              <a:t> pero con el título más grande.</a:t>
            </a:r>
          </a:p>
        </p:txBody>
      </p:sp>
      <p:pic>
        <p:nvPicPr>
          <p:cNvPr id="6" name="Imagen 5">
            <a:extLst>
              <a:ext uri="{FF2B5EF4-FFF2-40B4-BE49-F238E27FC236}">
                <a16:creationId xmlns:a16="http://schemas.microsoft.com/office/drawing/2014/main" id="{9CA782F4-BDFD-4766-95E8-322E28B8601E}"/>
              </a:ext>
            </a:extLst>
          </p:cNvPr>
          <p:cNvPicPr>
            <a:picLocks noChangeAspect="1"/>
          </p:cNvPicPr>
          <p:nvPr/>
        </p:nvPicPr>
        <p:blipFill rotWithShape="1">
          <a:blip r:embed="rId2"/>
          <a:srcRect t="11302" b="79475"/>
          <a:stretch/>
        </p:blipFill>
        <p:spPr>
          <a:xfrm>
            <a:off x="7182239" y="3356992"/>
            <a:ext cx="3657595" cy="715348"/>
          </a:xfrm>
          <a:prstGeom prst="rect">
            <a:avLst/>
          </a:prstGeom>
          <a:noFill/>
          <a:ln w="57150">
            <a:solidFill>
              <a:schemeClr val="accent2"/>
            </a:solidFill>
          </a:ln>
        </p:spPr>
      </p:pic>
      <p:pic>
        <p:nvPicPr>
          <p:cNvPr id="2" name="Imagen 1">
            <a:extLst>
              <a:ext uri="{FF2B5EF4-FFF2-40B4-BE49-F238E27FC236}">
                <a16:creationId xmlns:a16="http://schemas.microsoft.com/office/drawing/2014/main" id="{6E9A3820-082A-41DD-8112-CE31F9073ED4}"/>
              </a:ext>
            </a:extLst>
          </p:cNvPr>
          <p:cNvPicPr>
            <a:picLocks noChangeAspect="1"/>
          </p:cNvPicPr>
          <p:nvPr/>
        </p:nvPicPr>
        <p:blipFill>
          <a:blip r:embed="rId3"/>
          <a:stretch>
            <a:fillRect/>
          </a:stretch>
        </p:blipFill>
        <p:spPr>
          <a:xfrm>
            <a:off x="1252310" y="2852936"/>
            <a:ext cx="4654165" cy="1946915"/>
          </a:xfrm>
          <a:prstGeom prst="rect">
            <a:avLst/>
          </a:prstGeom>
          <a:noFill/>
          <a:ln w="57150">
            <a:solidFill>
              <a:schemeClr val="accent2"/>
            </a:solidFill>
          </a:ln>
        </p:spPr>
      </p:pic>
      <p:sp>
        <p:nvSpPr>
          <p:cNvPr id="7" name="CuadroTexto 6">
            <a:extLst>
              <a:ext uri="{FF2B5EF4-FFF2-40B4-BE49-F238E27FC236}">
                <a16:creationId xmlns:a16="http://schemas.microsoft.com/office/drawing/2014/main" id="{525491A5-489F-45A0-AC41-D006258F2FB2}"/>
              </a:ext>
            </a:extLst>
          </p:cNvPr>
          <p:cNvSpPr txBox="1"/>
          <p:nvPr/>
        </p:nvSpPr>
        <p:spPr>
          <a:xfrm>
            <a:off x="6716361" y="4432485"/>
            <a:ext cx="155427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navigationIcon</a:t>
            </a:r>
            <a:endParaRPr lang="es-ES" dirty="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4E0811F0-141F-4535-8D96-13361C365150}"/>
              </a:ext>
            </a:extLst>
          </p:cNvPr>
          <p:cNvSpPr txBox="1"/>
          <p:nvPr/>
        </p:nvSpPr>
        <p:spPr>
          <a:xfrm>
            <a:off x="10054618" y="4432485"/>
            <a:ext cx="856325"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actions</a:t>
            </a:r>
            <a:endParaRPr lang="es-ES"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2AAFE150-4F03-481C-9EDF-24CB10E109E3}"/>
              </a:ext>
            </a:extLst>
          </p:cNvPr>
          <p:cNvSpPr txBox="1"/>
          <p:nvPr/>
        </p:nvSpPr>
        <p:spPr>
          <a:xfrm>
            <a:off x="7950262" y="2651219"/>
            <a:ext cx="559769"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title</a:t>
            </a:r>
            <a:endParaRPr lang="es-ES" dirty="0">
              <a:latin typeface="Calibri" panose="020F0502020204030204" pitchFamily="34" charset="0"/>
              <a:cs typeface="Calibri" panose="020F0502020204030204" pitchFamily="34" charset="0"/>
            </a:endParaRPr>
          </a:p>
        </p:txBody>
      </p:sp>
      <p:cxnSp>
        <p:nvCxnSpPr>
          <p:cNvPr id="10" name="Conector recto de flecha 9">
            <a:extLst>
              <a:ext uri="{FF2B5EF4-FFF2-40B4-BE49-F238E27FC236}">
                <a16:creationId xmlns:a16="http://schemas.microsoft.com/office/drawing/2014/main" id="{1328D066-F756-4E9C-BAEE-5F4B7A55EE48}"/>
              </a:ext>
            </a:extLst>
          </p:cNvPr>
          <p:cNvCxnSpPr>
            <a:cxnSpLocks/>
          </p:cNvCxnSpPr>
          <p:nvPr/>
        </p:nvCxnSpPr>
        <p:spPr>
          <a:xfrm>
            <a:off x="8206473" y="306075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7B6CF19A-A5BA-47B6-933C-5A047EEB25BE}"/>
              </a:ext>
            </a:extLst>
          </p:cNvPr>
          <p:cNvCxnSpPr>
            <a:cxnSpLocks/>
          </p:cNvCxnSpPr>
          <p:nvPr/>
        </p:nvCxnSpPr>
        <p:spPr>
          <a:xfrm flipV="1">
            <a:off x="7493497" y="3906257"/>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8B0F4211-307E-44E9-A3EC-FB598B756CA5}"/>
              </a:ext>
            </a:extLst>
          </p:cNvPr>
          <p:cNvCxnSpPr>
            <a:cxnSpLocks/>
          </p:cNvCxnSpPr>
          <p:nvPr/>
        </p:nvCxnSpPr>
        <p:spPr>
          <a:xfrm flipV="1">
            <a:off x="10420568" y="389248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B88DEE92-2BDD-450F-9C9E-D90CCBABE7E8}"/>
              </a:ext>
            </a:extLst>
          </p:cNvPr>
          <p:cNvCxnSpPr>
            <a:cxnSpLocks/>
          </p:cNvCxnSpPr>
          <p:nvPr/>
        </p:nvCxnSpPr>
        <p:spPr>
          <a:xfrm>
            <a:off x="6096000" y="3778151"/>
            <a:ext cx="851409"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399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 </a:t>
            </a:r>
            <a:r>
              <a:rPr lang="es-ES" sz="3600" b="1" cap="none" dirty="0" err="1">
                <a:solidFill>
                  <a:schemeClr val="accent1"/>
                </a:solidFill>
                <a:latin typeface="Calibri" panose="020F0502020204030204" pitchFamily="34" charset="0"/>
                <a:cs typeface="Calibri" panose="020F0502020204030204" pitchFamily="34" charset="0"/>
              </a:rPr>
              <a:t>TopAppBar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9CA782F4-BDFD-4766-95E8-322E28B8601E}"/>
              </a:ext>
            </a:extLst>
          </p:cNvPr>
          <p:cNvPicPr>
            <a:picLocks noChangeAspect="1"/>
          </p:cNvPicPr>
          <p:nvPr/>
        </p:nvPicPr>
        <p:blipFill rotWithShape="1">
          <a:blip r:embed="rId2"/>
          <a:srcRect t="11302" b="79475"/>
          <a:stretch/>
        </p:blipFill>
        <p:spPr>
          <a:xfrm>
            <a:off x="7182239" y="3356992"/>
            <a:ext cx="3657595" cy="715348"/>
          </a:xfrm>
          <a:prstGeom prst="rect">
            <a:avLst/>
          </a:prstGeom>
          <a:noFill/>
          <a:ln w="57150">
            <a:solidFill>
              <a:schemeClr val="accent2"/>
            </a:solidFill>
          </a:ln>
        </p:spPr>
      </p:pic>
      <p:pic>
        <p:nvPicPr>
          <p:cNvPr id="2" name="Imagen 1">
            <a:extLst>
              <a:ext uri="{FF2B5EF4-FFF2-40B4-BE49-F238E27FC236}">
                <a16:creationId xmlns:a16="http://schemas.microsoft.com/office/drawing/2014/main" id="{6E9A3820-082A-41DD-8112-CE31F9073ED4}"/>
              </a:ext>
            </a:extLst>
          </p:cNvPr>
          <p:cNvPicPr>
            <a:picLocks noChangeAspect="1"/>
          </p:cNvPicPr>
          <p:nvPr/>
        </p:nvPicPr>
        <p:blipFill>
          <a:blip r:embed="rId3"/>
          <a:stretch>
            <a:fillRect/>
          </a:stretch>
        </p:blipFill>
        <p:spPr>
          <a:xfrm>
            <a:off x="2648324" y="1268760"/>
            <a:ext cx="2741177" cy="1146680"/>
          </a:xfrm>
          <a:prstGeom prst="rect">
            <a:avLst/>
          </a:prstGeom>
          <a:noFill/>
          <a:ln w="57150">
            <a:solidFill>
              <a:schemeClr val="accent2"/>
            </a:solidFill>
          </a:ln>
        </p:spPr>
      </p:pic>
      <p:sp>
        <p:nvSpPr>
          <p:cNvPr id="7" name="CuadroTexto 6">
            <a:extLst>
              <a:ext uri="{FF2B5EF4-FFF2-40B4-BE49-F238E27FC236}">
                <a16:creationId xmlns:a16="http://schemas.microsoft.com/office/drawing/2014/main" id="{525491A5-489F-45A0-AC41-D006258F2FB2}"/>
              </a:ext>
            </a:extLst>
          </p:cNvPr>
          <p:cNvSpPr txBox="1"/>
          <p:nvPr/>
        </p:nvSpPr>
        <p:spPr>
          <a:xfrm>
            <a:off x="6716361" y="4432485"/>
            <a:ext cx="155427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navigationIcon</a:t>
            </a:r>
            <a:endParaRPr lang="es-ES" dirty="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4E0811F0-141F-4535-8D96-13361C365150}"/>
              </a:ext>
            </a:extLst>
          </p:cNvPr>
          <p:cNvSpPr txBox="1"/>
          <p:nvPr/>
        </p:nvSpPr>
        <p:spPr>
          <a:xfrm>
            <a:off x="10054618" y="4432485"/>
            <a:ext cx="856325"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actions</a:t>
            </a:r>
            <a:endParaRPr lang="es-ES"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2AAFE150-4F03-481C-9EDF-24CB10E109E3}"/>
              </a:ext>
            </a:extLst>
          </p:cNvPr>
          <p:cNvSpPr txBox="1"/>
          <p:nvPr/>
        </p:nvSpPr>
        <p:spPr>
          <a:xfrm>
            <a:off x="7950262" y="2651219"/>
            <a:ext cx="559769"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title</a:t>
            </a:r>
            <a:endParaRPr lang="es-ES" dirty="0">
              <a:latin typeface="Calibri" panose="020F0502020204030204" pitchFamily="34" charset="0"/>
              <a:cs typeface="Calibri" panose="020F0502020204030204" pitchFamily="34" charset="0"/>
            </a:endParaRPr>
          </a:p>
        </p:txBody>
      </p:sp>
      <p:cxnSp>
        <p:nvCxnSpPr>
          <p:cNvPr id="10" name="Conector recto de flecha 9">
            <a:extLst>
              <a:ext uri="{FF2B5EF4-FFF2-40B4-BE49-F238E27FC236}">
                <a16:creationId xmlns:a16="http://schemas.microsoft.com/office/drawing/2014/main" id="{1328D066-F756-4E9C-BAEE-5F4B7A55EE48}"/>
              </a:ext>
            </a:extLst>
          </p:cNvPr>
          <p:cNvCxnSpPr>
            <a:cxnSpLocks/>
          </p:cNvCxnSpPr>
          <p:nvPr/>
        </p:nvCxnSpPr>
        <p:spPr>
          <a:xfrm>
            <a:off x="8206473" y="306075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7B6CF19A-A5BA-47B6-933C-5A047EEB25BE}"/>
              </a:ext>
            </a:extLst>
          </p:cNvPr>
          <p:cNvCxnSpPr>
            <a:cxnSpLocks/>
          </p:cNvCxnSpPr>
          <p:nvPr/>
        </p:nvCxnSpPr>
        <p:spPr>
          <a:xfrm flipV="1">
            <a:off x="7493497" y="3906257"/>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8B0F4211-307E-44E9-A3EC-FB598B756CA5}"/>
              </a:ext>
            </a:extLst>
          </p:cNvPr>
          <p:cNvCxnSpPr>
            <a:cxnSpLocks/>
          </p:cNvCxnSpPr>
          <p:nvPr/>
        </p:nvCxnSpPr>
        <p:spPr>
          <a:xfrm flipV="1">
            <a:off x="10420568" y="389248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B88DEE92-2BDD-450F-9C9E-D90CCBABE7E8}"/>
              </a:ext>
            </a:extLst>
          </p:cNvPr>
          <p:cNvCxnSpPr>
            <a:cxnSpLocks/>
          </p:cNvCxnSpPr>
          <p:nvPr/>
        </p:nvCxnSpPr>
        <p:spPr>
          <a:xfrm>
            <a:off x="5663952" y="3778151"/>
            <a:ext cx="128345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148A2AF8-5E31-4C0A-ADAE-B672A9D05A0B}"/>
              </a:ext>
            </a:extLst>
          </p:cNvPr>
          <p:cNvPicPr>
            <a:picLocks noChangeAspect="1"/>
          </p:cNvPicPr>
          <p:nvPr/>
        </p:nvPicPr>
        <p:blipFill>
          <a:blip r:embed="rId4"/>
          <a:stretch>
            <a:fillRect/>
          </a:stretch>
        </p:blipFill>
        <p:spPr>
          <a:xfrm>
            <a:off x="2649023" y="2783072"/>
            <a:ext cx="2740808" cy="3595135"/>
          </a:xfrm>
          <a:prstGeom prst="rect">
            <a:avLst/>
          </a:prstGeom>
          <a:noFill/>
          <a:ln w="57150">
            <a:solidFill>
              <a:schemeClr val="accent2"/>
            </a:solidFill>
          </a:ln>
        </p:spPr>
      </p:pic>
    </p:spTree>
    <p:extLst>
      <p:ext uri="{BB962C8B-B14F-4D97-AF65-F5344CB8AC3E}">
        <p14:creationId xmlns:p14="http://schemas.microsoft.com/office/powerpoint/2010/main" val="248860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Componente </a:t>
            </a:r>
            <a:r>
              <a:rPr lang="es-ES" sz="3600" b="1" cap="none" dirty="0" err="1">
                <a:solidFill>
                  <a:schemeClr val="accent1"/>
                </a:solidFill>
                <a:latin typeface="Calibri" panose="020F0502020204030204" pitchFamily="34" charset="0"/>
                <a:cs typeface="Calibri" panose="020F0502020204030204" pitchFamily="34" charset="0"/>
              </a:rPr>
              <a:t>DropdownMenu</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 habitual que en la </a:t>
            </a:r>
            <a:r>
              <a:rPr lang="es-ES" sz="2000" b="1" dirty="0" err="1">
                <a:solidFill>
                  <a:schemeClr val="tx1"/>
                </a:solidFill>
                <a:latin typeface="Calibri" panose="020F0502020204030204" pitchFamily="34" charset="0"/>
                <a:cs typeface="Calibri" panose="020F0502020204030204" pitchFamily="34" charset="0"/>
              </a:rPr>
              <a:t>TopAppBar</a:t>
            </a:r>
            <a:r>
              <a:rPr lang="es-ES" sz="2000" dirty="0">
                <a:solidFill>
                  <a:schemeClr val="tx1"/>
                </a:solidFill>
                <a:latin typeface="Calibri" panose="020F0502020204030204" pitchFamily="34" charset="0"/>
                <a:cs typeface="Calibri" panose="020F0502020204030204" pitchFamily="34" charset="0"/>
              </a:rPr>
              <a:t> aparezca un icono que abra un menú desplegable, tanto como </a:t>
            </a:r>
            <a:r>
              <a:rPr lang="es-ES" sz="2000" b="1" dirty="0" err="1">
                <a:solidFill>
                  <a:schemeClr val="tx1"/>
                </a:solidFill>
                <a:latin typeface="Calibri" panose="020F0502020204030204" pitchFamily="34" charset="0"/>
                <a:cs typeface="Calibri" panose="020F0502020204030204" pitchFamily="34" charset="0"/>
              </a:rPr>
              <a:t>navigationIcon</a:t>
            </a:r>
            <a:r>
              <a:rPr lang="es-ES" sz="2000" dirty="0">
                <a:solidFill>
                  <a:schemeClr val="tx1"/>
                </a:solidFill>
                <a:latin typeface="Calibri" panose="020F0502020204030204" pitchFamily="34" charset="0"/>
                <a:cs typeface="Calibri" panose="020F0502020204030204" pitchFamily="34" charset="0"/>
              </a:rPr>
              <a:t> o como algún icono de </a:t>
            </a:r>
            <a:r>
              <a:rPr lang="es-ES" sz="2000" b="1" dirty="0" err="1">
                <a:solidFill>
                  <a:schemeClr val="tx1"/>
                </a:solidFill>
                <a:latin typeface="Calibri" panose="020F0502020204030204" pitchFamily="34" charset="0"/>
                <a:cs typeface="Calibri" panose="020F0502020204030204" pitchFamily="34" charset="0"/>
              </a:rPr>
              <a:t>actions</a:t>
            </a:r>
            <a:r>
              <a:rPr lang="es-ES" sz="2000" b="1"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Este menú se crea con los componentes </a:t>
            </a:r>
            <a:r>
              <a:rPr lang="es-ES" sz="2000" b="1" dirty="0" err="1">
                <a:solidFill>
                  <a:schemeClr val="tx1"/>
                </a:solidFill>
                <a:latin typeface="Calibri" panose="020F0502020204030204" pitchFamily="34" charset="0"/>
                <a:cs typeface="Calibri" panose="020F0502020204030204" pitchFamily="34" charset="0"/>
              </a:rPr>
              <a:t>DropdownMenu</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y </a:t>
            </a:r>
            <a:r>
              <a:rPr lang="es-ES" sz="2000" b="1" dirty="0" err="1">
                <a:solidFill>
                  <a:schemeClr val="tx1"/>
                </a:solidFill>
                <a:latin typeface="Calibri" panose="020F0502020204030204" pitchFamily="34" charset="0"/>
                <a:cs typeface="Calibri" panose="020F0502020204030204" pitchFamily="34" charset="0"/>
              </a:rPr>
              <a:t>DropdownMenuItem</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37A7B91A-4ED9-4808-8A29-0C429C0BF3EF}"/>
              </a:ext>
            </a:extLst>
          </p:cNvPr>
          <p:cNvPicPr>
            <a:picLocks noChangeAspect="1"/>
          </p:cNvPicPr>
          <p:nvPr/>
        </p:nvPicPr>
        <p:blipFill rotWithShape="1">
          <a:blip r:embed="rId2"/>
          <a:srcRect t="11818" b="61313"/>
          <a:stretch/>
        </p:blipFill>
        <p:spPr>
          <a:xfrm>
            <a:off x="6373300" y="3820800"/>
            <a:ext cx="2527594" cy="1440127"/>
          </a:xfrm>
          <a:prstGeom prst="rect">
            <a:avLst/>
          </a:prstGeom>
          <a:noFill/>
          <a:ln w="57150">
            <a:solidFill>
              <a:schemeClr val="accent2"/>
            </a:solidFill>
          </a:ln>
        </p:spPr>
      </p:pic>
      <p:pic>
        <p:nvPicPr>
          <p:cNvPr id="7" name="Imagen 6">
            <a:extLst>
              <a:ext uri="{FF2B5EF4-FFF2-40B4-BE49-F238E27FC236}">
                <a16:creationId xmlns:a16="http://schemas.microsoft.com/office/drawing/2014/main" id="{D8DE8CC6-1445-460B-9F8E-0B2DEABC1DD1}"/>
              </a:ext>
            </a:extLst>
          </p:cNvPr>
          <p:cNvPicPr>
            <a:picLocks noChangeAspect="1"/>
          </p:cNvPicPr>
          <p:nvPr/>
        </p:nvPicPr>
        <p:blipFill rotWithShape="1">
          <a:blip r:embed="rId3"/>
          <a:srcRect t="11818" b="61313"/>
          <a:stretch/>
        </p:blipFill>
        <p:spPr>
          <a:xfrm>
            <a:off x="9145763" y="3820800"/>
            <a:ext cx="2527594" cy="1440127"/>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9344DBCB-77A7-448A-BDED-BE3F925A3306}"/>
              </a:ext>
            </a:extLst>
          </p:cNvPr>
          <p:cNvCxnSpPr>
            <a:cxnSpLocks/>
          </p:cNvCxnSpPr>
          <p:nvPr/>
        </p:nvCxnSpPr>
        <p:spPr>
          <a:xfrm>
            <a:off x="5663952" y="4540863"/>
            <a:ext cx="56337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8849FA3D-5A16-467C-87E5-ED8CA9CED35C}"/>
              </a:ext>
            </a:extLst>
          </p:cNvPr>
          <p:cNvCxnSpPr>
            <a:cxnSpLocks/>
          </p:cNvCxnSpPr>
          <p:nvPr/>
        </p:nvCxnSpPr>
        <p:spPr>
          <a:xfrm flipH="1">
            <a:off x="6689576" y="3368992"/>
            <a:ext cx="516563" cy="65326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4E77D1B5-345E-4AAC-8C63-E1424B3925B1}"/>
              </a:ext>
            </a:extLst>
          </p:cNvPr>
          <p:cNvCxnSpPr>
            <a:cxnSpLocks/>
          </p:cNvCxnSpPr>
          <p:nvPr/>
        </p:nvCxnSpPr>
        <p:spPr>
          <a:xfrm flipH="1">
            <a:off x="10441106" y="4804803"/>
            <a:ext cx="8948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5" name="Imagen 14">
            <a:extLst>
              <a:ext uri="{FF2B5EF4-FFF2-40B4-BE49-F238E27FC236}">
                <a16:creationId xmlns:a16="http://schemas.microsoft.com/office/drawing/2014/main" id="{4E214C94-0C5A-42AB-8B86-9457A719021B}"/>
              </a:ext>
            </a:extLst>
          </p:cNvPr>
          <p:cNvPicPr>
            <a:picLocks noChangeAspect="1"/>
          </p:cNvPicPr>
          <p:nvPr/>
        </p:nvPicPr>
        <p:blipFill>
          <a:blip r:embed="rId4"/>
          <a:stretch>
            <a:fillRect/>
          </a:stretch>
        </p:blipFill>
        <p:spPr>
          <a:xfrm>
            <a:off x="617541" y="2627774"/>
            <a:ext cx="4894324" cy="3826181"/>
          </a:xfrm>
          <a:prstGeom prst="rect">
            <a:avLst/>
          </a:prstGeom>
          <a:noFill/>
          <a:ln w="57150">
            <a:solidFill>
              <a:schemeClr val="accent2"/>
            </a:solidFill>
          </a:ln>
        </p:spPr>
      </p:pic>
    </p:spTree>
    <p:extLst>
      <p:ext uri="{BB962C8B-B14F-4D97-AF65-F5344CB8AC3E}">
        <p14:creationId xmlns:p14="http://schemas.microsoft.com/office/powerpoint/2010/main" val="297339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Componente </a:t>
            </a:r>
            <a:r>
              <a:rPr lang="es-ES" sz="3600" b="1" cap="none" dirty="0" err="1">
                <a:solidFill>
                  <a:schemeClr val="accent1"/>
                </a:solidFill>
                <a:latin typeface="Calibri" panose="020F0502020204030204" pitchFamily="34" charset="0"/>
                <a:cs typeface="Calibri" panose="020F0502020204030204" pitchFamily="34" charset="0"/>
              </a:rPr>
              <a:t>FloatingActionButton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(FAB) son botones que representan la acción más importante en una pantalla, tienen un estilo predeterminado y deberían de flotar sobre el resto de elementos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Su uso principal es con el </a:t>
            </a:r>
            <a:r>
              <a:rPr lang="es-ES" sz="2400" dirty="0" err="1">
                <a:solidFill>
                  <a:schemeClr val="tx1"/>
                </a:solidFill>
                <a:latin typeface="Calibri" panose="020F0502020204030204" pitchFamily="34" charset="0"/>
                <a:cs typeface="Calibri" panose="020F0502020204030204" pitchFamily="34" charset="0"/>
              </a:rPr>
              <a:t>layout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pero se puede usar independientemente.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cuatro componentes diferentes: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solo contiene un icono.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SmallFloatingActionButton</a:t>
            </a:r>
            <a:r>
              <a:rPr lang="es-ES" sz="2400" dirty="0">
                <a:solidFill>
                  <a:schemeClr val="tx1"/>
                </a:solidFill>
                <a:latin typeface="Calibri" panose="020F0502020204030204" pitchFamily="34" charset="0"/>
                <a:cs typeface="Calibri" panose="020F0502020204030204" pitchFamily="34" charset="0"/>
              </a:rPr>
              <a:t>: contiene un icono y se usa en pantallas pequeñas.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LargeFloatingActionButton</a:t>
            </a:r>
            <a:r>
              <a:rPr lang="es-ES" sz="2400" dirty="0">
                <a:solidFill>
                  <a:schemeClr val="tx1"/>
                </a:solidFill>
                <a:latin typeface="Calibri" panose="020F0502020204030204" pitchFamily="34" charset="0"/>
                <a:cs typeface="Calibri" panose="020F0502020204030204" pitchFamily="34" charset="0"/>
              </a:rPr>
              <a:t>: contiene un icono y se usa en pantallas grandes.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ExtendedFloatingActionButton</a:t>
            </a:r>
            <a:r>
              <a:rPr lang="es-ES" sz="2400" dirty="0">
                <a:solidFill>
                  <a:schemeClr val="tx1"/>
                </a:solidFill>
                <a:latin typeface="Calibri" panose="020F0502020204030204" pitchFamily="34" charset="0"/>
                <a:cs typeface="Calibri" panose="020F0502020204030204" pitchFamily="34" charset="0"/>
              </a:rPr>
              <a:t>: contiene un icono y un texto y se usa cuando un FAB necesita algo más de información.</a:t>
            </a:r>
          </a:p>
        </p:txBody>
      </p:sp>
    </p:spTree>
    <p:extLst>
      <p:ext uri="{BB962C8B-B14F-4D97-AF65-F5344CB8AC3E}">
        <p14:creationId xmlns:p14="http://schemas.microsoft.com/office/powerpoint/2010/main" val="3227737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Componente </a:t>
            </a:r>
            <a:r>
              <a:rPr lang="es-ES" sz="3600" b="1" cap="none" dirty="0" err="1">
                <a:solidFill>
                  <a:schemeClr val="accent1"/>
                </a:solidFill>
                <a:latin typeface="Calibri" panose="020F0502020204030204" pitchFamily="34" charset="0"/>
                <a:cs typeface="Calibri" panose="020F0502020204030204" pitchFamily="34" charset="0"/>
              </a:rPr>
              <a:t>FloatingActionButton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 </a:t>
            </a:r>
            <a:r>
              <a:rPr lang="es-ES" sz="2800" dirty="0" err="1">
                <a:solidFill>
                  <a:schemeClr val="tx1"/>
                </a:solidFill>
                <a:latin typeface="Calibri" panose="020F0502020204030204" pitchFamily="34" charset="0"/>
                <a:cs typeface="Calibri" panose="020F0502020204030204" pitchFamily="34" charset="0"/>
              </a:rPr>
              <a:t>Scaffold</a:t>
            </a:r>
            <a:r>
              <a:rPr lang="es-ES" sz="2800" dirty="0">
                <a:solidFill>
                  <a:schemeClr val="tx1"/>
                </a:solidFill>
                <a:latin typeface="Calibri" panose="020F0502020204030204" pitchFamily="34" charset="0"/>
                <a:cs typeface="Calibri" panose="020F0502020204030204" pitchFamily="34" charset="0"/>
              </a:rPr>
              <a:t> se puede añadir un </a:t>
            </a:r>
            <a:r>
              <a:rPr lang="es-ES" sz="2800" b="1" dirty="0" err="1">
                <a:solidFill>
                  <a:schemeClr val="tx1"/>
                </a:solidFill>
                <a:latin typeface="Calibri" panose="020F0502020204030204" pitchFamily="34" charset="0"/>
                <a:cs typeface="Calibri" panose="020F0502020204030204" pitchFamily="34" charset="0"/>
              </a:rPr>
              <a:t>FloatingActionButton</a:t>
            </a:r>
            <a:r>
              <a:rPr lang="es-ES" sz="2800" dirty="0">
                <a:solidFill>
                  <a:schemeClr val="tx1"/>
                </a:solidFill>
                <a:latin typeface="Calibri" panose="020F0502020204030204" pitchFamily="34" charset="0"/>
                <a:cs typeface="Calibri" panose="020F0502020204030204" pitchFamily="34" charset="0"/>
              </a:rPr>
              <a:t> que se situará en la parte inferior del contenido. Se puede indicar si aparecerá en el centro o en el final (según el sentido de lectura del idioma configurado).</a:t>
            </a:r>
          </a:p>
        </p:txBody>
      </p:sp>
      <p:pic>
        <p:nvPicPr>
          <p:cNvPr id="2" name="Imagen 1">
            <a:extLst>
              <a:ext uri="{FF2B5EF4-FFF2-40B4-BE49-F238E27FC236}">
                <a16:creationId xmlns:a16="http://schemas.microsoft.com/office/drawing/2014/main" id="{915ACE58-D44D-4D3A-9048-0CBACF79542B}"/>
              </a:ext>
            </a:extLst>
          </p:cNvPr>
          <p:cNvPicPr>
            <a:picLocks noChangeAspect="1"/>
          </p:cNvPicPr>
          <p:nvPr/>
        </p:nvPicPr>
        <p:blipFill>
          <a:blip r:embed="rId2"/>
          <a:stretch>
            <a:fillRect/>
          </a:stretch>
        </p:blipFill>
        <p:spPr>
          <a:xfrm>
            <a:off x="1199456" y="3319814"/>
            <a:ext cx="4790609" cy="237626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4A14A107-D225-4ED3-87F0-72D5BEA22FE3}"/>
              </a:ext>
            </a:extLst>
          </p:cNvPr>
          <p:cNvCxnSpPr>
            <a:cxnSpLocks/>
          </p:cNvCxnSpPr>
          <p:nvPr/>
        </p:nvCxnSpPr>
        <p:spPr>
          <a:xfrm>
            <a:off x="6168008" y="4507946"/>
            <a:ext cx="142747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EF140E19-68DE-4E45-B35D-29880D210B21}"/>
              </a:ext>
            </a:extLst>
          </p:cNvPr>
          <p:cNvPicPr>
            <a:picLocks noChangeAspect="1"/>
          </p:cNvPicPr>
          <p:nvPr/>
        </p:nvPicPr>
        <p:blipFill>
          <a:blip r:embed="rId3"/>
          <a:stretch>
            <a:fillRect/>
          </a:stretch>
        </p:blipFill>
        <p:spPr>
          <a:xfrm>
            <a:off x="7761960" y="3809655"/>
            <a:ext cx="3230584" cy="1396582"/>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9111D6AD-191A-44BC-80E0-8536918ED951}"/>
              </a:ext>
            </a:extLst>
          </p:cNvPr>
          <p:cNvCxnSpPr>
            <a:cxnSpLocks/>
          </p:cNvCxnSpPr>
          <p:nvPr/>
        </p:nvCxnSpPr>
        <p:spPr>
          <a:xfrm>
            <a:off x="8832304" y="4221088"/>
            <a:ext cx="142747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6766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a:t>
            </a:r>
            <a:r>
              <a:rPr lang="es-ES" sz="2800" b="1" dirty="0" err="1">
                <a:solidFill>
                  <a:schemeClr val="tx1"/>
                </a:solidFill>
                <a:latin typeface="Calibri" panose="020F0502020204030204" pitchFamily="34" charset="0"/>
                <a:cs typeface="Calibri" panose="020F0502020204030204" pitchFamily="34" charset="0"/>
              </a:rPr>
              <a:t>BottomBar</a:t>
            </a:r>
            <a:r>
              <a:rPr lang="es-ES" sz="2800" dirty="0">
                <a:solidFill>
                  <a:schemeClr val="tx1"/>
                </a:solidFill>
                <a:latin typeface="Calibri" panose="020F0502020204030204" pitchFamily="34" charset="0"/>
                <a:cs typeface="Calibri" panose="020F0502020204030204" pitchFamily="34" charset="0"/>
              </a:rPr>
              <a:t> es una barra inferior con iconos que generalmente se utiliza para cambiar el contenido del </a:t>
            </a:r>
            <a:r>
              <a:rPr lang="es-ES" sz="2800" dirty="0" err="1">
                <a:solidFill>
                  <a:schemeClr val="tx1"/>
                </a:solidFill>
                <a:latin typeface="Calibri" panose="020F0502020204030204" pitchFamily="34" charset="0"/>
                <a:cs typeface="Calibri" panose="020F0502020204030204" pitchFamily="34" charset="0"/>
              </a:rPr>
              <a:t>Scaffold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tres posibilidades a la hora de crear la </a:t>
            </a:r>
            <a:r>
              <a:rPr lang="es-ES" sz="2800" dirty="0" err="1">
                <a:solidFill>
                  <a:schemeClr val="tx1"/>
                </a:solidFill>
                <a:latin typeface="Calibri" panose="020F0502020204030204" pitchFamily="34" charset="0"/>
                <a:cs typeface="Calibri" panose="020F0502020204030204" pitchFamily="34" charset="0"/>
              </a:rPr>
              <a:t>BottomBar</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con iconos y/o texto.</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con iconos y </a:t>
            </a:r>
            <a:r>
              <a:rPr lang="es-ES" sz="2800" dirty="0" err="1">
                <a:solidFill>
                  <a:schemeClr val="tx1"/>
                </a:solidFill>
                <a:latin typeface="Calibri" panose="020F0502020204030204" pitchFamily="34" charset="0"/>
                <a:cs typeface="Calibri" panose="020F0502020204030204" pitchFamily="34" charset="0"/>
              </a:rPr>
              <a:t>FloatingActionButton</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barra con tres, cuatro o cinco iconos.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a:t>
            </a: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se usan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para crear los elementos de la barra de navegación.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quiere se pueden usar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en una </a:t>
            </a: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9090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Componente Surface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a:solidFill>
                  <a:schemeClr val="tx1"/>
                </a:solidFill>
                <a:latin typeface="Calibri" panose="020F0502020204030204" pitchFamily="34" charset="0"/>
                <a:cs typeface="Calibri" panose="020F0502020204030204" pitchFamily="34" charset="0"/>
              </a:rPr>
              <a:t>Surface</a:t>
            </a:r>
            <a:r>
              <a:rPr lang="es-ES" sz="2400" dirty="0">
                <a:solidFill>
                  <a:schemeClr val="tx1"/>
                </a:solidFill>
                <a:latin typeface="Calibri" panose="020F0502020204030204" pitchFamily="34" charset="0"/>
                <a:cs typeface="Calibri" panose="020F0502020204030204" pitchFamily="34" charset="0"/>
              </a:rPr>
              <a:t> es el eje central en el que se basa la filosofía de </a:t>
            </a:r>
            <a:r>
              <a:rPr lang="es-ES" sz="2400" b="1" dirty="0">
                <a:solidFill>
                  <a:schemeClr val="tx1"/>
                </a:solidFill>
                <a:latin typeface="Calibri" panose="020F0502020204030204" pitchFamily="34" charset="0"/>
                <a:cs typeface="Calibri" panose="020F0502020204030204" pitchFamily="34" charset="0"/>
              </a:rPr>
              <a:t>Material </a:t>
            </a:r>
            <a:r>
              <a:rPr lang="es-ES" sz="2400" b="1" dirty="0" err="1">
                <a:solidFill>
                  <a:schemeClr val="tx1"/>
                </a:solidFill>
                <a:latin typeface="Calibri" panose="020F0502020204030204" pitchFamily="34" charset="0"/>
                <a:cs typeface="Calibri" panose="020F0502020204030204" pitchFamily="34" charset="0"/>
              </a:rPr>
              <a:t>Design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Surface es un contenedor con estilo predefinido para seguir el tema por defecto de Material </a:t>
            </a:r>
            <a:r>
              <a:rPr lang="es-ES" sz="2400" dirty="0" err="1">
                <a:solidFill>
                  <a:schemeClr val="tx1"/>
                </a:solidFill>
                <a:latin typeface="Calibri" panose="020F0502020204030204" pitchFamily="34" charset="0"/>
                <a:cs typeface="Calibri" panose="020F0502020204030204" pitchFamily="34" charset="0"/>
              </a:rPr>
              <a:t>Design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cambiar el estilo por defecto ya que Surface tiene parámetros para definir la forma, la elevación, el borde y colores para el contenido y el continente.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recomienda el uso de Surface como elemento padre de toda la interfaz.</a:t>
            </a:r>
          </a:p>
        </p:txBody>
      </p:sp>
      <p:pic>
        <p:nvPicPr>
          <p:cNvPr id="3" name="Imagen 2">
            <a:extLst>
              <a:ext uri="{FF2B5EF4-FFF2-40B4-BE49-F238E27FC236}">
                <a16:creationId xmlns:a16="http://schemas.microsoft.com/office/drawing/2014/main" id="{DF37717C-4A21-43AC-B69D-4A545998B01C}"/>
              </a:ext>
            </a:extLst>
          </p:cNvPr>
          <p:cNvPicPr>
            <a:picLocks noChangeAspect="1"/>
          </p:cNvPicPr>
          <p:nvPr/>
        </p:nvPicPr>
        <p:blipFill rotWithShape="1">
          <a:blip r:embed="rId2"/>
          <a:srcRect t="959"/>
          <a:stretch/>
        </p:blipFill>
        <p:spPr>
          <a:xfrm>
            <a:off x="3863615" y="4791607"/>
            <a:ext cx="4464769" cy="1754849"/>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09767327-5742-4C59-A2F3-BC5FEA74F900}"/>
              </a:ext>
            </a:extLst>
          </p:cNvPr>
          <p:cNvCxnSpPr>
            <a:cxnSpLocks/>
          </p:cNvCxnSpPr>
          <p:nvPr/>
        </p:nvCxnSpPr>
        <p:spPr>
          <a:xfrm flipH="1">
            <a:off x="4920774" y="5348382"/>
            <a:ext cx="129614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2243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usa </a:t>
            </a: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indicando </a:t>
            </a:r>
            <a:r>
              <a:rPr lang="es-ES" sz="2800" b="1" dirty="0">
                <a:solidFill>
                  <a:schemeClr val="tx1"/>
                </a:solidFill>
                <a:latin typeface="Calibri" panose="020F0502020204030204" pitchFamily="34" charset="0"/>
                <a:cs typeface="Calibri" panose="020F0502020204030204" pitchFamily="34" charset="0"/>
              </a:rPr>
              <a:t>iconos</a:t>
            </a:r>
            <a:r>
              <a:rPr lang="es-ES" sz="2800" dirty="0">
                <a:solidFill>
                  <a:schemeClr val="tx1"/>
                </a:solidFill>
                <a:latin typeface="Calibri" panose="020F0502020204030204" pitchFamily="34" charset="0"/>
                <a:cs typeface="Calibri" panose="020F0502020204030204" pitchFamily="34" charset="0"/>
              </a:rPr>
              <a:t> o </a:t>
            </a:r>
            <a:r>
              <a:rPr lang="es-ES" sz="2800" b="1" dirty="0">
                <a:solidFill>
                  <a:schemeClr val="tx1"/>
                </a:solidFill>
                <a:latin typeface="Calibri" panose="020F0502020204030204" pitchFamily="34" charset="0"/>
                <a:cs typeface="Calibri" panose="020F0502020204030204" pitchFamily="34" charset="0"/>
              </a:rPr>
              <a:t>texto</a:t>
            </a:r>
            <a:r>
              <a:rPr lang="es-ES" sz="2800" dirty="0">
                <a:solidFill>
                  <a:schemeClr val="tx1"/>
                </a:solidFill>
                <a:latin typeface="Calibri" panose="020F0502020204030204" pitchFamily="34" charset="0"/>
                <a:cs typeface="Calibri" panose="020F0502020204030204" pitchFamily="34" charset="0"/>
              </a:rPr>
              <a:t> estos se situarán alineados a la izquierda, si se usan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estos se centrarán en el espacio disponible.</a:t>
            </a:r>
          </a:p>
        </p:txBody>
      </p:sp>
      <p:pic>
        <p:nvPicPr>
          <p:cNvPr id="3" name="Imagen 2">
            <a:extLst>
              <a:ext uri="{FF2B5EF4-FFF2-40B4-BE49-F238E27FC236}">
                <a16:creationId xmlns:a16="http://schemas.microsoft.com/office/drawing/2014/main" id="{EACA4534-E865-47B5-8D43-BDB1B9BFB14A}"/>
              </a:ext>
            </a:extLst>
          </p:cNvPr>
          <p:cNvPicPr>
            <a:picLocks noChangeAspect="1"/>
          </p:cNvPicPr>
          <p:nvPr/>
        </p:nvPicPr>
        <p:blipFill>
          <a:blip r:embed="rId2"/>
          <a:stretch>
            <a:fillRect/>
          </a:stretch>
        </p:blipFill>
        <p:spPr>
          <a:xfrm>
            <a:off x="7176120" y="4178088"/>
            <a:ext cx="2646077" cy="618563"/>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AF7E2A9-C755-4798-873E-BADE2EEDCD34}"/>
              </a:ext>
            </a:extLst>
          </p:cNvPr>
          <p:cNvCxnSpPr>
            <a:cxnSpLocks/>
          </p:cNvCxnSpPr>
          <p:nvPr/>
        </p:nvCxnSpPr>
        <p:spPr>
          <a:xfrm>
            <a:off x="5879976" y="4487369"/>
            <a:ext cx="1209153"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1" name="Imagen 10">
            <a:extLst>
              <a:ext uri="{FF2B5EF4-FFF2-40B4-BE49-F238E27FC236}">
                <a16:creationId xmlns:a16="http://schemas.microsoft.com/office/drawing/2014/main" id="{7BC31746-F497-407C-9957-5A7B72C77489}"/>
              </a:ext>
            </a:extLst>
          </p:cNvPr>
          <p:cNvPicPr>
            <a:picLocks noChangeAspect="1"/>
          </p:cNvPicPr>
          <p:nvPr/>
        </p:nvPicPr>
        <p:blipFill>
          <a:blip r:embed="rId3"/>
          <a:stretch>
            <a:fillRect/>
          </a:stretch>
        </p:blipFill>
        <p:spPr>
          <a:xfrm>
            <a:off x="2479985" y="2596533"/>
            <a:ext cx="3241678" cy="3783600"/>
          </a:xfrm>
          <a:prstGeom prst="rect">
            <a:avLst/>
          </a:prstGeom>
          <a:noFill/>
          <a:ln w="57150">
            <a:solidFill>
              <a:schemeClr val="accent2"/>
            </a:solidFill>
          </a:ln>
        </p:spPr>
      </p:pic>
    </p:spTree>
    <p:extLst>
      <p:ext uri="{BB962C8B-B14F-4D97-AF65-F5344CB8AC3E}">
        <p14:creationId xmlns:p14="http://schemas.microsoft.com/office/powerpoint/2010/main" val="38518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BottomAppBar</a:t>
            </a:r>
            <a:r>
              <a:rPr lang="es-ES" sz="2400" dirty="0">
                <a:solidFill>
                  <a:schemeClr val="tx1"/>
                </a:solidFill>
                <a:latin typeface="Calibri" panose="020F0502020204030204" pitchFamily="34" charset="0"/>
                <a:cs typeface="Calibri" panose="020F0502020204030204" pitchFamily="34" charset="0"/>
              </a:rPr>
              <a:t> tiene un constructor con los parámetros </a:t>
            </a:r>
            <a:r>
              <a:rPr lang="es-ES" sz="2400" b="1" dirty="0" err="1">
                <a:solidFill>
                  <a:schemeClr val="tx1"/>
                </a:solidFill>
                <a:latin typeface="Calibri" panose="020F0502020204030204" pitchFamily="34" charset="0"/>
                <a:cs typeface="Calibri" panose="020F0502020204030204" pitchFamily="34" charset="0"/>
              </a:rPr>
              <a:t>actions</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ha configurado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con el parámetro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no se debe utilizar una </a:t>
            </a: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con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b="1" dirty="0">
                <a:solidFill>
                  <a:schemeClr val="tx1"/>
                </a:solidFill>
                <a:latin typeface="Calibri" panose="020F0502020204030204" pitchFamily="34" charset="0"/>
                <a:cs typeface="Calibri" panose="020F0502020204030204" pitchFamily="34" charset="0"/>
              </a:rPr>
              <a:t>.</a:t>
            </a:r>
            <a:endParaRPr lang="es-ES" sz="24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1AF7E2A9-C755-4798-873E-BADE2EEDCD34}"/>
              </a:ext>
            </a:extLst>
          </p:cNvPr>
          <p:cNvCxnSpPr>
            <a:cxnSpLocks/>
          </p:cNvCxnSpPr>
          <p:nvPr/>
        </p:nvCxnSpPr>
        <p:spPr>
          <a:xfrm>
            <a:off x="5591944" y="4676710"/>
            <a:ext cx="1480801" cy="63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14508316-2E57-425E-98C5-EBE50269A799}"/>
              </a:ext>
            </a:extLst>
          </p:cNvPr>
          <p:cNvPicPr>
            <a:picLocks noChangeAspect="1"/>
          </p:cNvPicPr>
          <p:nvPr/>
        </p:nvPicPr>
        <p:blipFill>
          <a:blip r:embed="rId2"/>
          <a:stretch>
            <a:fillRect/>
          </a:stretch>
        </p:blipFill>
        <p:spPr>
          <a:xfrm>
            <a:off x="7286155" y="4372372"/>
            <a:ext cx="2646000" cy="609954"/>
          </a:xfrm>
          <a:prstGeom prst="rect">
            <a:avLst/>
          </a:prstGeom>
          <a:noFill/>
          <a:ln w="57150">
            <a:solidFill>
              <a:schemeClr val="accent2"/>
            </a:solidFill>
          </a:ln>
        </p:spPr>
      </p:pic>
      <p:pic>
        <p:nvPicPr>
          <p:cNvPr id="16" name="Imagen 15">
            <a:extLst>
              <a:ext uri="{FF2B5EF4-FFF2-40B4-BE49-F238E27FC236}">
                <a16:creationId xmlns:a16="http://schemas.microsoft.com/office/drawing/2014/main" id="{38EF471A-2D1F-40B7-8C2A-71ACBB8B7015}"/>
              </a:ext>
            </a:extLst>
          </p:cNvPr>
          <p:cNvPicPr>
            <a:picLocks noChangeAspect="1"/>
          </p:cNvPicPr>
          <p:nvPr/>
        </p:nvPicPr>
        <p:blipFill>
          <a:blip r:embed="rId3"/>
          <a:stretch>
            <a:fillRect/>
          </a:stretch>
        </p:blipFill>
        <p:spPr>
          <a:xfrm>
            <a:off x="2844153" y="2808243"/>
            <a:ext cx="2534381" cy="3738213"/>
          </a:xfrm>
          <a:prstGeom prst="rect">
            <a:avLst/>
          </a:prstGeom>
          <a:noFill/>
          <a:ln w="57150">
            <a:solidFill>
              <a:schemeClr val="accent2"/>
            </a:solidFill>
          </a:ln>
        </p:spPr>
      </p:pic>
    </p:spTree>
    <p:extLst>
      <p:ext uri="{BB962C8B-B14F-4D97-AF65-F5344CB8AC3E}">
        <p14:creationId xmlns:p14="http://schemas.microsoft.com/office/powerpoint/2010/main" val="94339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con elementos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a:t>
            </a:r>
          </a:p>
        </p:txBody>
      </p:sp>
      <p:cxnSp>
        <p:nvCxnSpPr>
          <p:cNvPr id="8" name="Conector recto de flecha 7">
            <a:extLst>
              <a:ext uri="{FF2B5EF4-FFF2-40B4-BE49-F238E27FC236}">
                <a16:creationId xmlns:a16="http://schemas.microsoft.com/office/drawing/2014/main" id="{2800E2AE-DB0E-4724-8ED2-F1ECBF4913C0}"/>
              </a:ext>
            </a:extLst>
          </p:cNvPr>
          <p:cNvCxnSpPr>
            <a:cxnSpLocks/>
          </p:cNvCxnSpPr>
          <p:nvPr/>
        </p:nvCxnSpPr>
        <p:spPr>
          <a:xfrm>
            <a:off x="7536160" y="4216743"/>
            <a:ext cx="104875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F2A1F24D-59D9-4D1E-A38D-F748C3410F3D}"/>
              </a:ext>
            </a:extLst>
          </p:cNvPr>
          <p:cNvPicPr>
            <a:picLocks noChangeAspect="1"/>
          </p:cNvPicPr>
          <p:nvPr/>
        </p:nvPicPr>
        <p:blipFill rotWithShape="1">
          <a:blip r:embed="rId2"/>
          <a:srcRect l="184" r="42"/>
          <a:stretch/>
        </p:blipFill>
        <p:spPr>
          <a:xfrm>
            <a:off x="8699866" y="3923009"/>
            <a:ext cx="2646000" cy="586953"/>
          </a:xfrm>
          <a:prstGeom prst="rect">
            <a:avLst/>
          </a:prstGeom>
          <a:noFill/>
          <a:ln w="57150">
            <a:solidFill>
              <a:schemeClr val="accent2"/>
            </a:solidFill>
          </a:ln>
        </p:spPr>
      </p:pic>
      <p:pic>
        <p:nvPicPr>
          <p:cNvPr id="12" name="Imagen 11">
            <a:extLst>
              <a:ext uri="{FF2B5EF4-FFF2-40B4-BE49-F238E27FC236}">
                <a16:creationId xmlns:a16="http://schemas.microsoft.com/office/drawing/2014/main" id="{5644D607-B561-40EF-97A2-32C8A60D9CDA}"/>
              </a:ext>
            </a:extLst>
          </p:cNvPr>
          <p:cNvPicPr>
            <a:picLocks noChangeAspect="1"/>
          </p:cNvPicPr>
          <p:nvPr/>
        </p:nvPicPr>
        <p:blipFill>
          <a:blip r:embed="rId3"/>
          <a:stretch>
            <a:fillRect/>
          </a:stretch>
        </p:blipFill>
        <p:spPr>
          <a:xfrm>
            <a:off x="839416" y="2164411"/>
            <a:ext cx="6552000" cy="4103386"/>
          </a:xfrm>
          <a:prstGeom prst="rect">
            <a:avLst/>
          </a:prstGeom>
          <a:noFill/>
          <a:ln w="57150">
            <a:solidFill>
              <a:schemeClr val="accent2"/>
            </a:solidFill>
          </a:ln>
        </p:spPr>
      </p:pic>
    </p:spTree>
    <p:extLst>
      <p:ext uri="{BB962C8B-B14F-4D97-AF65-F5344CB8AC3E}">
        <p14:creationId xmlns:p14="http://schemas.microsoft.com/office/powerpoint/2010/main" val="110501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19.- Componente </a:t>
            </a:r>
            <a:r>
              <a:rPr lang="es-ES" sz="3600" b="1" cap="none" dirty="0" err="1">
                <a:solidFill>
                  <a:schemeClr val="accent1"/>
                </a:solidFill>
                <a:latin typeface="Calibri" panose="020F0502020204030204" pitchFamily="34" charset="0"/>
                <a:cs typeface="Calibri" panose="020F0502020204030204" pitchFamily="34" charset="0"/>
              </a:rPr>
              <a:t>Snackbar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 son mensajes temporales que aparecen en la parte inferior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crear un </a:t>
            </a:r>
            <a:r>
              <a:rPr lang="es-ES" sz="2400" b="1"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 se necesita un estado: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se configura en el parámetro </a:t>
            </a: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pudiendo configurar el estilo del </a:t>
            </a:r>
            <a:r>
              <a:rPr lang="es-ES" sz="2400"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62B6DDBB-7EFB-434E-8DE3-FEF83FE89D84}"/>
              </a:ext>
            </a:extLst>
          </p:cNvPr>
          <p:cNvPicPr>
            <a:picLocks noChangeAspect="1"/>
          </p:cNvPicPr>
          <p:nvPr/>
        </p:nvPicPr>
        <p:blipFill>
          <a:blip r:embed="rId2"/>
          <a:stretch>
            <a:fillRect/>
          </a:stretch>
        </p:blipFill>
        <p:spPr>
          <a:xfrm>
            <a:off x="3759146" y="2471906"/>
            <a:ext cx="4673707" cy="318662"/>
          </a:xfrm>
          <a:prstGeom prst="rect">
            <a:avLst/>
          </a:prstGeom>
          <a:noFill/>
          <a:ln w="57150">
            <a:solidFill>
              <a:schemeClr val="accent2"/>
            </a:solidFill>
          </a:ln>
        </p:spPr>
      </p:pic>
      <p:pic>
        <p:nvPicPr>
          <p:cNvPr id="3" name="Imagen 2">
            <a:extLst>
              <a:ext uri="{FF2B5EF4-FFF2-40B4-BE49-F238E27FC236}">
                <a16:creationId xmlns:a16="http://schemas.microsoft.com/office/drawing/2014/main" id="{3F71E702-A211-4E1D-ACAD-F59BDFCF72C7}"/>
              </a:ext>
            </a:extLst>
          </p:cNvPr>
          <p:cNvPicPr>
            <a:picLocks noChangeAspect="1"/>
          </p:cNvPicPr>
          <p:nvPr/>
        </p:nvPicPr>
        <p:blipFill>
          <a:blip r:embed="rId3"/>
          <a:stretch>
            <a:fillRect/>
          </a:stretch>
        </p:blipFill>
        <p:spPr>
          <a:xfrm>
            <a:off x="551384" y="3944884"/>
            <a:ext cx="3903608" cy="723628"/>
          </a:xfrm>
          <a:prstGeom prst="rect">
            <a:avLst/>
          </a:prstGeom>
          <a:noFill/>
          <a:ln w="57150">
            <a:solidFill>
              <a:schemeClr val="accent2"/>
            </a:solidFill>
          </a:ln>
        </p:spPr>
      </p:pic>
      <p:pic>
        <p:nvPicPr>
          <p:cNvPr id="6" name="Imagen 5">
            <a:extLst>
              <a:ext uri="{FF2B5EF4-FFF2-40B4-BE49-F238E27FC236}">
                <a16:creationId xmlns:a16="http://schemas.microsoft.com/office/drawing/2014/main" id="{E6B1FAE1-CBD9-4586-A27A-D1A611370B06}"/>
              </a:ext>
            </a:extLst>
          </p:cNvPr>
          <p:cNvPicPr>
            <a:picLocks noChangeAspect="1"/>
          </p:cNvPicPr>
          <p:nvPr/>
        </p:nvPicPr>
        <p:blipFill>
          <a:blip r:embed="rId4"/>
          <a:stretch>
            <a:fillRect/>
          </a:stretch>
        </p:blipFill>
        <p:spPr>
          <a:xfrm>
            <a:off x="5092780" y="3944884"/>
            <a:ext cx="3774322" cy="2464737"/>
          </a:xfrm>
          <a:prstGeom prst="rect">
            <a:avLst/>
          </a:prstGeom>
          <a:noFill/>
          <a:ln w="57150">
            <a:solidFill>
              <a:schemeClr val="accent2"/>
            </a:solidFill>
          </a:ln>
        </p:spPr>
      </p:pic>
      <p:pic>
        <p:nvPicPr>
          <p:cNvPr id="9" name="Imagen 8">
            <a:extLst>
              <a:ext uri="{FF2B5EF4-FFF2-40B4-BE49-F238E27FC236}">
                <a16:creationId xmlns:a16="http://schemas.microsoft.com/office/drawing/2014/main" id="{589BA3F5-70C1-4FFD-88A5-AADC4D25FC22}"/>
              </a:ext>
            </a:extLst>
          </p:cNvPr>
          <p:cNvPicPr>
            <a:picLocks noChangeAspect="1"/>
          </p:cNvPicPr>
          <p:nvPr/>
        </p:nvPicPr>
        <p:blipFill rotWithShape="1">
          <a:blip r:embed="rId5"/>
          <a:srcRect t="66800" b="9051"/>
          <a:stretch/>
        </p:blipFill>
        <p:spPr>
          <a:xfrm>
            <a:off x="9558126" y="4689140"/>
            <a:ext cx="2109180" cy="108012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AB715F9D-184B-4D1C-B102-FB04DD0E3A04}"/>
              </a:ext>
            </a:extLst>
          </p:cNvPr>
          <p:cNvPicPr>
            <a:picLocks noChangeAspect="1"/>
          </p:cNvPicPr>
          <p:nvPr/>
        </p:nvPicPr>
        <p:blipFill rotWithShape="1">
          <a:blip r:embed="rId6"/>
          <a:srcRect t="66800" b="9051"/>
          <a:stretch/>
        </p:blipFill>
        <p:spPr>
          <a:xfrm>
            <a:off x="1448598" y="5325432"/>
            <a:ext cx="2109180" cy="108012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35803457-B53C-481B-9D49-A73718D74F3A}"/>
              </a:ext>
            </a:extLst>
          </p:cNvPr>
          <p:cNvCxnSpPr>
            <a:cxnSpLocks/>
          </p:cNvCxnSpPr>
          <p:nvPr/>
        </p:nvCxnSpPr>
        <p:spPr>
          <a:xfrm>
            <a:off x="8976320" y="5229200"/>
            <a:ext cx="43204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92556873-E174-4206-86A7-AC87A8ED3FCF}"/>
              </a:ext>
            </a:extLst>
          </p:cNvPr>
          <p:cNvCxnSpPr>
            <a:cxnSpLocks/>
          </p:cNvCxnSpPr>
          <p:nvPr/>
        </p:nvCxnSpPr>
        <p:spPr>
          <a:xfrm>
            <a:off x="2503188" y="4797152"/>
            <a:ext cx="0" cy="4320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DF248059-8A73-4033-8678-C8677E73D2E2}"/>
              </a:ext>
            </a:extLst>
          </p:cNvPr>
          <p:cNvCxnSpPr>
            <a:cxnSpLocks/>
          </p:cNvCxnSpPr>
          <p:nvPr/>
        </p:nvCxnSpPr>
        <p:spPr>
          <a:xfrm flipH="1" flipV="1">
            <a:off x="10430410" y="4916991"/>
            <a:ext cx="504056" cy="5205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Conector recto de flecha 26">
            <a:extLst>
              <a:ext uri="{FF2B5EF4-FFF2-40B4-BE49-F238E27FC236}">
                <a16:creationId xmlns:a16="http://schemas.microsoft.com/office/drawing/2014/main" id="{7D979017-1073-46C3-B13E-0921A47CA860}"/>
              </a:ext>
            </a:extLst>
          </p:cNvPr>
          <p:cNvCxnSpPr>
            <a:cxnSpLocks/>
          </p:cNvCxnSpPr>
          <p:nvPr/>
        </p:nvCxnSpPr>
        <p:spPr>
          <a:xfrm flipH="1" flipV="1">
            <a:off x="2301656" y="5562567"/>
            <a:ext cx="504056" cy="5205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43677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19.- Componente </a:t>
            </a:r>
            <a:r>
              <a:rPr lang="es-ES" sz="3600" b="1" cap="none" dirty="0" err="1">
                <a:solidFill>
                  <a:schemeClr val="accent1"/>
                </a:solidFill>
                <a:latin typeface="Calibri" panose="020F0502020204030204" pitchFamily="34" charset="0"/>
                <a:cs typeface="Calibri" panose="020F0502020204030204" pitchFamily="34" charset="0"/>
              </a:rPr>
              <a:t>Snackbar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mostrar el </a:t>
            </a:r>
            <a:r>
              <a:rPr lang="es-ES" sz="2800" b="1" dirty="0" err="1">
                <a:solidFill>
                  <a:schemeClr val="tx1"/>
                </a:solidFill>
                <a:latin typeface="Calibri" panose="020F0502020204030204" pitchFamily="34" charset="0"/>
                <a:cs typeface="Calibri" panose="020F0502020204030204" pitchFamily="34" charset="0"/>
              </a:rPr>
              <a:t>Snackbar</a:t>
            </a:r>
            <a:r>
              <a:rPr lang="es-ES" sz="2800" dirty="0">
                <a:solidFill>
                  <a:schemeClr val="tx1"/>
                </a:solidFill>
                <a:latin typeface="Calibri" panose="020F0502020204030204" pitchFamily="34" charset="0"/>
                <a:cs typeface="Calibri" panose="020F0502020204030204" pitchFamily="34" charset="0"/>
              </a:rPr>
              <a:t> se necesita una corrutina (se verán más adelante).</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p:txBody>
      </p:sp>
      <p:cxnSp>
        <p:nvCxnSpPr>
          <p:cNvPr id="20" name="Conector recto de flecha 19">
            <a:extLst>
              <a:ext uri="{FF2B5EF4-FFF2-40B4-BE49-F238E27FC236}">
                <a16:creationId xmlns:a16="http://schemas.microsoft.com/office/drawing/2014/main" id="{DF248059-8A73-4033-8678-C8677E73D2E2}"/>
              </a:ext>
            </a:extLst>
          </p:cNvPr>
          <p:cNvCxnSpPr>
            <a:cxnSpLocks/>
          </p:cNvCxnSpPr>
          <p:nvPr/>
        </p:nvCxnSpPr>
        <p:spPr>
          <a:xfrm flipH="1">
            <a:off x="7968208" y="1981420"/>
            <a:ext cx="864096"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Imagen 6">
            <a:extLst>
              <a:ext uri="{FF2B5EF4-FFF2-40B4-BE49-F238E27FC236}">
                <a16:creationId xmlns:a16="http://schemas.microsoft.com/office/drawing/2014/main" id="{7048EBA0-676B-43AB-9ACD-F7F080DA0EC9}"/>
              </a:ext>
            </a:extLst>
          </p:cNvPr>
          <p:cNvPicPr>
            <a:picLocks noChangeAspect="1"/>
          </p:cNvPicPr>
          <p:nvPr/>
        </p:nvPicPr>
        <p:blipFill>
          <a:blip r:embed="rId2"/>
          <a:stretch>
            <a:fillRect/>
          </a:stretch>
        </p:blipFill>
        <p:spPr>
          <a:xfrm>
            <a:off x="4431734" y="1844824"/>
            <a:ext cx="3328529" cy="260133"/>
          </a:xfrm>
          <a:prstGeom prst="rect">
            <a:avLst/>
          </a:prstGeom>
          <a:noFill/>
          <a:ln w="57150">
            <a:solidFill>
              <a:schemeClr val="accent2"/>
            </a:solidFill>
          </a:ln>
        </p:spPr>
      </p:pic>
      <p:pic>
        <p:nvPicPr>
          <p:cNvPr id="8" name="Imagen 7">
            <a:extLst>
              <a:ext uri="{FF2B5EF4-FFF2-40B4-BE49-F238E27FC236}">
                <a16:creationId xmlns:a16="http://schemas.microsoft.com/office/drawing/2014/main" id="{43F64029-ECB6-4EBF-8185-E74C7FB92ECB}"/>
              </a:ext>
            </a:extLst>
          </p:cNvPr>
          <p:cNvPicPr>
            <a:picLocks noChangeAspect="1"/>
          </p:cNvPicPr>
          <p:nvPr/>
        </p:nvPicPr>
        <p:blipFill rotWithShape="1">
          <a:blip r:embed="rId3"/>
          <a:srcRect r="-5425"/>
          <a:stretch/>
        </p:blipFill>
        <p:spPr>
          <a:xfrm>
            <a:off x="3353602" y="2378405"/>
            <a:ext cx="5478702" cy="4168051"/>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62C21CE0-9EAA-4E1A-822B-414B8588A7A5}"/>
              </a:ext>
            </a:extLst>
          </p:cNvPr>
          <p:cNvCxnSpPr>
            <a:cxnSpLocks/>
          </p:cNvCxnSpPr>
          <p:nvPr/>
        </p:nvCxnSpPr>
        <p:spPr>
          <a:xfrm flipH="1">
            <a:off x="8832304" y="4130538"/>
            <a:ext cx="864096"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 name="Cerrar llave 8">
            <a:extLst>
              <a:ext uri="{FF2B5EF4-FFF2-40B4-BE49-F238E27FC236}">
                <a16:creationId xmlns:a16="http://schemas.microsoft.com/office/drawing/2014/main" id="{316C3A9D-6625-4ACE-A9E9-A08A55828157}"/>
              </a:ext>
            </a:extLst>
          </p:cNvPr>
          <p:cNvSpPr/>
          <p:nvPr/>
        </p:nvSpPr>
        <p:spPr>
          <a:xfrm>
            <a:off x="8472264" y="3789040"/>
            <a:ext cx="245206" cy="682996"/>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160821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a:t>
            </a:r>
            <a:r>
              <a:rPr lang="es-ES" sz="2200" dirty="0" err="1">
                <a:solidFill>
                  <a:schemeClr val="tx1"/>
                </a:solidFill>
                <a:latin typeface="Calibri" panose="020F0502020204030204" pitchFamily="34" charset="0"/>
                <a:cs typeface="Calibri" panose="020F0502020204030204" pitchFamily="34" charset="0"/>
              </a:rPr>
              <a:t>layouts</a:t>
            </a:r>
            <a:r>
              <a:rPr lang="es-ES" sz="2200" dirty="0">
                <a:solidFill>
                  <a:schemeClr val="tx1"/>
                </a:solidFill>
                <a:latin typeface="Calibri" panose="020F0502020204030204" pitchFamily="34" charset="0"/>
                <a:cs typeface="Calibri" panose="020F0502020204030204" pitchFamily="34" charset="0"/>
              </a:rPr>
              <a:t> estudiados hasta este punto gestionan la posición de los elementos automáticamente.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componente </a:t>
            </a:r>
            <a:r>
              <a:rPr lang="es-ES" sz="2200" b="1" dirty="0" err="1">
                <a:solidFill>
                  <a:schemeClr val="tx1"/>
                </a:solidFill>
                <a:latin typeface="Calibri" panose="020F0502020204030204" pitchFamily="34" charset="0"/>
                <a:cs typeface="Calibri" panose="020F0502020204030204" pitchFamily="34" charset="0"/>
              </a:rPr>
              <a:t>ConstraintLayout</a:t>
            </a:r>
            <a:r>
              <a:rPr lang="es-ES" sz="2200" dirty="0">
                <a:solidFill>
                  <a:schemeClr val="tx1"/>
                </a:solidFill>
                <a:latin typeface="Calibri" panose="020F0502020204030204" pitchFamily="34" charset="0"/>
                <a:cs typeface="Calibri" panose="020F0502020204030204" pitchFamily="34" charset="0"/>
              </a:rPr>
              <a:t> permite organizar los elementos en la pantalla teniendo que </a:t>
            </a:r>
            <a:r>
              <a:rPr lang="es-ES" sz="2200" b="1" dirty="0">
                <a:solidFill>
                  <a:schemeClr val="tx1"/>
                </a:solidFill>
                <a:latin typeface="Calibri" panose="020F0502020204030204" pitchFamily="34" charset="0"/>
                <a:cs typeface="Calibri" panose="020F0502020204030204" pitchFamily="34" charset="0"/>
              </a:rPr>
              <a:t>indicar de manera expresa cómo se unen unos elementos con otros</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De esta manera esas restricciones se mantendrán aunque se cambie la orientación de la pantalla o aunque el tamaño de pantalla sea diferente.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Este </a:t>
            </a:r>
            <a:r>
              <a:rPr lang="es-ES" sz="2200" dirty="0" err="1">
                <a:solidFill>
                  <a:schemeClr val="tx1"/>
                </a:solidFill>
                <a:latin typeface="Calibri" panose="020F0502020204030204" pitchFamily="34" charset="0"/>
                <a:cs typeface="Calibri" panose="020F0502020204030204" pitchFamily="34" charset="0"/>
              </a:rPr>
              <a:t>layout</a:t>
            </a:r>
            <a:r>
              <a:rPr lang="es-ES" sz="2200" dirty="0">
                <a:solidFill>
                  <a:schemeClr val="tx1"/>
                </a:solidFill>
                <a:latin typeface="Calibri" panose="020F0502020204030204" pitchFamily="34" charset="0"/>
                <a:cs typeface="Calibri" panose="020F0502020204030204" pitchFamily="34" charset="0"/>
              </a:rPr>
              <a:t> es uno de los más usados con las vistas antiguas en XML por ello es importante conocer su funcionamiento para poder realizar migraciones de XML a Jetpack Compose.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También es importante conocerlo porque da mucha libertad a la hora de crear las interfaces de usuario en Android.</a:t>
            </a:r>
          </a:p>
        </p:txBody>
      </p:sp>
    </p:spTree>
    <p:extLst>
      <p:ext uri="{BB962C8B-B14F-4D97-AF65-F5344CB8AC3E}">
        <p14:creationId xmlns:p14="http://schemas.microsoft.com/office/powerpoint/2010/main" val="537264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utilizar este componente primero se debe añadir una dependencia al archivo </a:t>
            </a:r>
            <a:r>
              <a:rPr lang="es-ES" sz="2000" b="1" dirty="0" err="1">
                <a:solidFill>
                  <a:schemeClr val="tx1"/>
                </a:solidFill>
                <a:latin typeface="Calibri" panose="020F0502020204030204" pitchFamily="34" charset="0"/>
                <a:cs typeface="Calibri" panose="020F0502020204030204" pitchFamily="34" charset="0"/>
              </a:rPr>
              <a:t>build.gradle.kts</a:t>
            </a:r>
            <a:r>
              <a:rPr lang="es-ES" sz="2000" b="1" dirty="0">
                <a:solidFill>
                  <a:schemeClr val="tx1"/>
                </a:solidFill>
                <a:latin typeface="Calibri" panose="020F0502020204030204" pitchFamily="34" charset="0"/>
                <a:cs typeface="Calibri" panose="020F0502020204030204" pitchFamily="34" charset="0"/>
              </a:rPr>
              <a:t> (Module)</a:t>
            </a:r>
            <a:r>
              <a:rPr lang="es-ES" sz="2000" dirty="0">
                <a:solidFill>
                  <a:schemeClr val="tx1"/>
                </a:solidFill>
                <a:latin typeface="Calibri" panose="020F0502020204030204" pitchFamily="34" charset="0"/>
                <a:cs typeface="Calibri" panose="020F0502020204030204" pitchFamily="34" charset="0"/>
              </a:rPr>
              <a:t> y sincronizar.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añadida la dependencia ya se puede utilizar el componente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 y en él añadir todos los componentes y restricciones.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indicar a los componentes cómo se unen entre sí, es necesario que los componentes tengan algún tipo de </a:t>
            </a:r>
            <a:r>
              <a:rPr lang="es-ES" sz="2000" b="1" dirty="0">
                <a:solidFill>
                  <a:schemeClr val="tx1"/>
                </a:solidFill>
                <a:latin typeface="Calibri" panose="020F0502020204030204" pitchFamily="34" charset="0"/>
                <a:cs typeface="Calibri" panose="020F0502020204030204" pitchFamily="34" charset="0"/>
              </a:rPr>
              <a:t>referencia</a:t>
            </a:r>
            <a:r>
              <a:rPr lang="es-ES" sz="2000" dirty="0">
                <a:solidFill>
                  <a:schemeClr val="tx1"/>
                </a:solidFill>
                <a:latin typeface="Calibri" panose="020F0502020204030204" pitchFamily="34" charset="0"/>
                <a:cs typeface="Calibri" panose="020F0502020204030204" pitchFamily="34" charset="0"/>
              </a:rPr>
              <a:t> que se pueda utilizar.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pueden crear referencias de una en una o bien varias de una sola vez.</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creadas las referencias ya se pueden asignar a los componentes del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8CCFC8F3-129C-4087-AA6F-16960FF4D468}"/>
              </a:ext>
            </a:extLst>
          </p:cNvPr>
          <p:cNvPicPr>
            <a:picLocks noChangeAspect="1"/>
          </p:cNvPicPr>
          <p:nvPr/>
        </p:nvPicPr>
        <p:blipFill>
          <a:blip r:embed="rId2"/>
          <a:stretch>
            <a:fillRect/>
          </a:stretch>
        </p:blipFill>
        <p:spPr>
          <a:xfrm>
            <a:off x="3307711" y="1916832"/>
            <a:ext cx="5576578" cy="316574"/>
          </a:xfrm>
          <a:prstGeom prst="rect">
            <a:avLst/>
          </a:prstGeom>
          <a:noFill/>
          <a:ln w="57150">
            <a:solidFill>
              <a:schemeClr val="accent2"/>
            </a:solidFill>
          </a:ln>
        </p:spPr>
      </p:pic>
      <p:pic>
        <p:nvPicPr>
          <p:cNvPr id="3" name="Imagen 2">
            <a:extLst>
              <a:ext uri="{FF2B5EF4-FFF2-40B4-BE49-F238E27FC236}">
                <a16:creationId xmlns:a16="http://schemas.microsoft.com/office/drawing/2014/main" id="{6D79D57A-080E-433F-8D43-047679BF1EAC}"/>
              </a:ext>
            </a:extLst>
          </p:cNvPr>
          <p:cNvPicPr>
            <a:picLocks noChangeAspect="1"/>
          </p:cNvPicPr>
          <p:nvPr/>
        </p:nvPicPr>
        <p:blipFill>
          <a:blip r:embed="rId3"/>
          <a:stretch>
            <a:fillRect/>
          </a:stretch>
        </p:blipFill>
        <p:spPr>
          <a:xfrm>
            <a:off x="4376149" y="4725144"/>
            <a:ext cx="3439701" cy="1284562"/>
          </a:xfrm>
          <a:prstGeom prst="rect">
            <a:avLst/>
          </a:prstGeom>
          <a:noFill/>
          <a:ln w="57150">
            <a:solidFill>
              <a:schemeClr val="accent2"/>
            </a:solidFill>
          </a:ln>
        </p:spPr>
      </p:pic>
    </p:spTree>
    <p:extLst>
      <p:ext uri="{BB962C8B-B14F-4D97-AF65-F5344CB8AC3E}">
        <p14:creationId xmlns:p14="http://schemas.microsoft.com/office/powerpoint/2010/main" val="2836377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asignar una referencia a un componente se utiliza el modificador </a:t>
            </a:r>
            <a:r>
              <a:rPr lang="es-ES" sz="2000" b="1" dirty="0" err="1">
                <a:solidFill>
                  <a:schemeClr val="tx1"/>
                </a:solidFill>
                <a:latin typeface="Calibri" panose="020F0502020204030204" pitchFamily="34" charset="0"/>
                <a:cs typeface="Calibri" panose="020F0502020204030204" pitchFamily="34" charset="0"/>
              </a:rPr>
              <a:t>constrainAs</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CF5F21EB-726B-41A1-A25D-C68A8000836C}"/>
              </a:ext>
            </a:extLst>
          </p:cNvPr>
          <p:cNvPicPr>
            <a:picLocks noChangeAspect="1"/>
          </p:cNvPicPr>
          <p:nvPr/>
        </p:nvPicPr>
        <p:blipFill>
          <a:blip r:embed="rId2"/>
          <a:stretch>
            <a:fillRect/>
          </a:stretch>
        </p:blipFill>
        <p:spPr>
          <a:xfrm>
            <a:off x="3589738" y="1674558"/>
            <a:ext cx="5012523" cy="4871898"/>
          </a:xfrm>
          <a:prstGeom prst="rect">
            <a:avLst/>
          </a:prstGeom>
          <a:noFill/>
          <a:ln w="57150">
            <a:solidFill>
              <a:schemeClr val="accent2"/>
            </a:solidFill>
          </a:ln>
        </p:spPr>
      </p:pic>
    </p:spTree>
    <p:extLst>
      <p:ext uri="{BB962C8B-B14F-4D97-AF65-F5344CB8AC3E}">
        <p14:creationId xmlns:p14="http://schemas.microsoft.com/office/powerpoint/2010/main" val="2320054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asignadas las referencias a los componentes ya se puede indicar cómo se unen estos en el </a:t>
            </a:r>
            <a:r>
              <a:rPr lang="es-ES" sz="2400" dirty="0" err="1">
                <a:solidFill>
                  <a:schemeClr val="tx1"/>
                </a:solidFill>
                <a:latin typeface="Calibri" panose="020F0502020204030204" pitchFamily="34" charset="0"/>
                <a:cs typeface="Calibri" panose="020F0502020204030204" pitchFamily="34" charset="0"/>
              </a:rPr>
              <a:t>layout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elementos se pueden unir entre sí y también al propio contenedor que es el </a:t>
            </a:r>
            <a:r>
              <a:rPr lang="es-ES" sz="2400" dirty="0" err="1">
                <a:solidFill>
                  <a:schemeClr val="tx1"/>
                </a:solidFill>
                <a:latin typeface="Calibri" panose="020F0502020204030204" pitchFamily="34" charset="0"/>
                <a:cs typeface="Calibri" panose="020F0502020204030204" pitchFamily="34" charset="0"/>
              </a:rPr>
              <a:t>ConstraintLayout</a:t>
            </a:r>
            <a:r>
              <a:rPr lang="es-ES" sz="2400" dirty="0">
                <a:solidFill>
                  <a:schemeClr val="tx1"/>
                </a:solidFill>
                <a:latin typeface="Calibri" panose="020F0502020204030204" pitchFamily="34" charset="0"/>
                <a:cs typeface="Calibri" panose="020F0502020204030204" pitchFamily="34" charset="0"/>
              </a:rPr>
              <a:t>, la referencia del propio contenedor es </a:t>
            </a:r>
            <a:r>
              <a:rPr lang="es-ES" sz="2400" b="1" dirty="0" err="1">
                <a:solidFill>
                  <a:schemeClr val="tx1"/>
                </a:solidFill>
                <a:latin typeface="Calibri" panose="020F0502020204030204" pitchFamily="34" charset="0"/>
                <a:cs typeface="Calibri" panose="020F0502020204030204" pitchFamily="34" charset="0"/>
              </a:rPr>
              <a:t>parent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realizar las uniones es necesario conocer en qué puntos se pueden unir.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puntos </a:t>
            </a:r>
            <a:r>
              <a:rPr lang="es-ES" sz="2400" b="1" dirty="0" err="1">
                <a:solidFill>
                  <a:schemeClr val="tx1"/>
                </a:solidFill>
                <a:latin typeface="Calibri" panose="020F0502020204030204" pitchFamily="34" charset="0"/>
                <a:cs typeface="Calibri" panose="020F0502020204030204" pitchFamily="34" charset="0"/>
              </a:rPr>
              <a:t>start</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end</a:t>
            </a:r>
            <a:r>
              <a:rPr lang="es-ES" sz="2400" dirty="0">
                <a:solidFill>
                  <a:schemeClr val="tx1"/>
                </a:solidFill>
                <a:latin typeface="Calibri" panose="020F0502020204030204" pitchFamily="34" charset="0"/>
                <a:cs typeface="Calibri" panose="020F0502020204030204" pitchFamily="34" charset="0"/>
              </a:rPr>
              <a:t> dependerán del sentido de lectura del idioma configurado en el dispositivo.</a:t>
            </a:r>
          </a:p>
        </p:txBody>
      </p:sp>
      <p:pic>
        <p:nvPicPr>
          <p:cNvPr id="2" name="Imagen 1">
            <a:extLst>
              <a:ext uri="{FF2B5EF4-FFF2-40B4-BE49-F238E27FC236}">
                <a16:creationId xmlns:a16="http://schemas.microsoft.com/office/drawing/2014/main" id="{0D2B4748-9D38-4DB1-82EB-42F817945D29}"/>
              </a:ext>
            </a:extLst>
          </p:cNvPr>
          <p:cNvPicPr>
            <a:picLocks noChangeAspect="1"/>
          </p:cNvPicPr>
          <p:nvPr/>
        </p:nvPicPr>
        <p:blipFill rotWithShape="1">
          <a:blip r:embed="rId2"/>
          <a:srcRect t="-2108" b="-1"/>
          <a:stretch/>
        </p:blipFill>
        <p:spPr>
          <a:xfrm>
            <a:off x="3048000" y="3933056"/>
            <a:ext cx="6096000" cy="1506744"/>
          </a:xfrm>
          <a:prstGeom prst="rect">
            <a:avLst/>
          </a:prstGeom>
          <a:noFill/>
          <a:ln w="57150">
            <a:solidFill>
              <a:schemeClr val="accent2"/>
            </a:solidFill>
          </a:ln>
        </p:spPr>
      </p:pic>
    </p:spTree>
    <p:extLst>
      <p:ext uri="{BB962C8B-B14F-4D97-AF65-F5344CB8AC3E}">
        <p14:creationId xmlns:p14="http://schemas.microsoft.com/office/powerpoint/2010/main" val="1072987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1AB8B5C-E7A5-4A8B-8D43-6DE967580B6F}"/>
              </a:ext>
            </a:extLst>
          </p:cNvPr>
          <p:cNvPicPr>
            <a:picLocks noChangeAspect="1"/>
          </p:cNvPicPr>
          <p:nvPr/>
        </p:nvPicPr>
        <p:blipFill>
          <a:blip r:embed="rId2"/>
          <a:stretch>
            <a:fillRect/>
          </a:stretch>
        </p:blipFill>
        <p:spPr>
          <a:xfrm>
            <a:off x="520247" y="1340768"/>
            <a:ext cx="3104999" cy="2956829"/>
          </a:xfrm>
          <a:prstGeom prst="rect">
            <a:avLst/>
          </a:prstGeom>
          <a:noFill/>
          <a:ln w="57150">
            <a:solidFill>
              <a:schemeClr val="accent2"/>
            </a:solidFill>
          </a:ln>
        </p:spPr>
      </p:pic>
      <p:pic>
        <p:nvPicPr>
          <p:cNvPr id="6" name="Imagen 5">
            <a:extLst>
              <a:ext uri="{FF2B5EF4-FFF2-40B4-BE49-F238E27FC236}">
                <a16:creationId xmlns:a16="http://schemas.microsoft.com/office/drawing/2014/main" id="{06EBF66D-FF61-4080-B019-E59859F37C83}"/>
              </a:ext>
            </a:extLst>
          </p:cNvPr>
          <p:cNvPicPr>
            <a:picLocks noChangeAspect="1"/>
          </p:cNvPicPr>
          <p:nvPr/>
        </p:nvPicPr>
        <p:blipFill>
          <a:blip r:embed="rId3"/>
          <a:stretch>
            <a:fillRect/>
          </a:stretch>
        </p:blipFill>
        <p:spPr>
          <a:xfrm>
            <a:off x="3863930" y="2708920"/>
            <a:ext cx="5256584" cy="2928958"/>
          </a:xfrm>
          <a:prstGeom prst="rect">
            <a:avLst/>
          </a:prstGeom>
          <a:noFill/>
          <a:ln w="57150">
            <a:solidFill>
              <a:schemeClr val="accent2"/>
            </a:solidFill>
          </a:ln>
        </p:spPr>
      </p:pic>
      <p:pic>
        <p:nvPicPr>
          <p:cNvPr id="7" name="Imagen 6">
            <a:extLst>
              <a:ext uri="{FF2B5EF4-FFF2-40B4-BE49-F238E27FC236}">
                <a16:creationId xmlns:a16="http://schemas.microsoft.com/office/drawing/2014/main" id="{A86503E4-8938-4854-9B27-C09E867C753F}"/>
              </a:ext>
            </a:extLst>
          </p:cNvPr>
          <p:cNvPicPr>
            <a:picLocks noChangeAspect="1"/>
          </p:cNvPicPr>
          <p:nvPr/>
        </p:nvPicPr>
        <p:blipFill>
          <a:blip r:embed="rId4"/>
          <a:stretch>
            <a:fillRect/>
          </a:stretch>
        </p:blipFill>
        <p:spPr>
          <a:xfrm>
            <a:off x="9359198" y="1474335"/>
            <a:ext cx="2312555" cy="4903872"/>
          </a:xfrm>
          <a:prstGeom prst="rect">
            <a:avLst/>
          </a:prstGeom>
          <a:noFill/>
          <a:ln w="57150">
            <a:solidFill>
              <a:schemeClr val="accent2"/>
            </a:solidFill>
          </a:ln>
        </p:spPr>
      </p:pic>
    </p:spTree>
    <p:extLst>
      <p:ext uri="{BB962C8B-B14F-4D97-AF65-F5344CB8AC3E}">
        <p14:creationId xmlns:p14="http://schemas.microsoft.com/office/powerpoint/2010/main" val="74665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Componente Surface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 usar el componente </a:t>
            </a:r>
            <a:r>
              <a:rPr lang="es-ES" sz="2000" b="1" dirty="0">
                <a:solidFill>
                  <a:schemeClr val="tx1"/>
                </a:solidFill>
                <a:latin typeface="Calibri" panose="020F0502020204030204" pitchFamily="34" charset="0"/>
                <a:cs typeface="Calibri" panose="020F0502020204030204" pitchFamily="34" charset="0"/>
              </a:rPr>
              <a:t>Surface</a:t>
            </a:r>
            <a:r>
              <a:rPr lang="es-ES" sz="2000" dirty="0">
                <a:solidFill>
                  <a:schemeClr val="tx1"/>
                </a:solidFill>
                <a:latin typeface="Calibri" panose="020F0502020204030204" pitchFamily="34" charset="0"/>
                <a:cs typeface="Calibri" panose="020F0502020204030204" pitchFamily="34" charset="0"/>
              </a:rPr>
              <a:t> tantas veces como se desee cada vez que se requiera tener una superficie que se diferencie del resto de la interfaz.</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componente Surface por si solo no sirve para organizar los elementos de la interfaz.</a:t>
            </a:r>
          </a:p>
        </p:txBody>
      </p:sp>
      <p:pic>
        <p:nvPicPr>
          <p:cNvPr id="9" name="Imagen 8">
            <a:extLst>
              <a:ext uri="{FF2B5EF4-FFF2-40B4-BE49-F238E27FC236}">
                <a16:creationId xmlns:a16="http://schemas.microsoft.com/office/drawing/2014/main" id="{9C522F7E-589B-4313-88E3-EB4E66829E26}"/>
              </a:ext>
            </a:extLst>
          </p:cNvPr>
          <p:cNvPicPr>
            <a:picLocks noChangeAspect="1"/>
          </p:cNvPicPr>
          <p:nvPr/>
        </p:nvPicPr>
        <p:blipFill>
          <a:blip r:embed="rId2"/>
          <a:stretch>
            <a:fillRect/>
          </a:stretch>
        </p:blipFill>
        <p:spPr>
          <a:xfrm>
            <a:off x="2094831" y="4994910"/>
            <a:ext cx="3663816" cy="1472799"/>
          </a:xfrm>
          <a:prstGeom prst="rect">
            <a:avLst/>
          </a:prstGeom>
          <a:noFill/>
          <a:ln w="57150">
            <a:solidFill>
              <a:schemeClr val="accent2"/>
            </a:solidFill>
          </a:ln>
        </p:spPr>
      </p:pic>
      <p:pic>
        <p:nvPicPr>
          <p:cNvPr id="13" name="Imagen 12">
            <a:extLst>
              <a:ext uri="{FF2B5EF4-FFF2-40B4-BE49-F238E27FC236}">
                <a16:creationId xmlns:a16="http://schemas.microsoft.com/office/drawing/2014/main" id="{C8596D0B-89D6-4319-88D3-CA617FF72F45}"/>
              </a:ext>
            </a:extLst>
          </p:cNvPr>
          <p:cNvPicPr>
            <a:picLocks noChangeAspect="1"/>
          </p:cNvPicPr>
          <p:nvPr/>
        </p:nvPicPr>
        <p:blipFill>
          <a:blip r:embed="rId3"/>
          <a:stretch>
            <a:fillRect/>
          </a:stretch>
        </p:blipFill>
        <p:spPr>
          <a:xfrm>
            <a:off x="7565460" y="4994910"/>
            <a:ext cx="2117443" cy="1472799"/>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D2C54AE8-5219-413F-9EB1-7BDF5494D240}"/>
              </a:ext>
            </a:extLst>
          </p:cNvPr>
          <p:cNvCxnSpPr>
            <a:cxnSpLocks/>
          </p:cNvCxnSpPr>
          <p:nvPr/>
        </p:nvCxnSpPr>
        <p:spPr>
          <a:xfrm>
            <a:off x="4419750" y="6000559"/>
            <a:ext cx="282837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72838171-CEFF-42DD-AAA1-2BEC9411B963}"/>
              </a:ext>
            </a:extLst>
          </p:cNvPr>
          <p:cNvPicPr>
            <a:picLocks noChangeAspect="1"/>
          </p:cNvPicPr>
          <p:nvPr/>
        </p:nvPicPr>
        <p:blipFill>
          <a:blip r:embed="rId4"/>
          <a:stretch>
            <a:fillRect/>
          </a:stretch>
        </p:blipFill>
        <p:spPr>
          <a:xfrm>
            <a:off x="1142596" y="1961953"/>
            <a:ext cx="5102920" cy="2484317"/>
          </a:xfrm>
          <a:prstGeom prst="rect">
            <a:avLst/>
          </a:prstGeom>
          <a:noFill/>
          <a:ln w="57150">
            <a:solidFill>
              <a:schemeClr val="accent2"/>
            </a:solidFill>
          </a:ln>
        </p:spPr>
      </p:pic>
      <p:pic>
        <p:nvPicPr>
          <p:cNvPr id="20" name="Imagen 19">
            <a:extLst>
              <a:ext uri="{FF2B5EF4-FFF2-40B4-BE49-F238E27FC236}">
                <a16:creationId xmlns:a16="http://schemas.microsoft.com/office/drawing/2014/main" id="{4C6967B0-F481-4F95-8C51-993F5547E91E}"/>
              </a:ext>
            </a:extLst>
          </p:cNvPr>
          <p:cNvPicPr>
            <a:picLocks noChangeAspect="1"/>
          </p:cNvPicPr>
          <p:nvPr/>
        </p:nvPicPr>
        <p:blipFill>
          <a:blip r:embed="rId5"/>
          <a:stretch>
            <a:fillRect/>
          </a:stretch>
        </p:blipFill>
        <p:spPr>
          <a:xfrm>
            <a:off x="7084501" y="2351504"/>
            <a:ext cx="3962953" cy="1705213"/>
          </a:xfrm>
          <a:prstGeom prst="rect">
            <a:avLst/>
          </a:prstGeom>
          <a:noFill/>
          <a:ln w="57150">
            <a:solidFill>
              <a:schemeClr val="accent2"/>
            </a:solidFill>
          </a:ln>
        </p:spPr>
      </p:pic>
      <p:cxnSp>
        <p:nvCxnSpPr>
          <p:cNvPr id="21" name="Conector recto de flecha 20">
            <a:extLst>
              <a:ext uri="{FF2B5EF4-FFF2-40B4-BE49-F238E27FC236}">
                <a16:creationId xmlns:a16="http://schemas.microsoft.com/office/drawing/2014/main" id="{D820E279-8732-478F-ADA2-C34DA36D9791}"/>
              </a:ext>
            </a:extLst>
          </p:cNvPr>
          <p:cNvCxnSpPr>
            <a:cxnSpLocks/>
          </p:cNvCxnSpPr>
          <p:nvPr/>
        </p:nvCxnSpPr>
        <p:spPr>
          <a:xfrm>
            <a:off x="6384032" y="3204110"/>
            <a:ext cx="57606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7BE627EB-0649-4531-A2D1-5B6A68978FEB}"/>
              </a:ext>
            </a:extLst>
          </p:cNvPr>
          <p:cNvCxnSpPr>
            <a:cxnSpLocks/>
          </p:cNvCxnSpPr>
          <p:nvPr/>
        </p:nvCxnSpPr>
        <p:spPr>
          <a:xfrm flipH="1">
            <a:off x="9065977" y="2564904"/>
            <a:ext cx="783704" cy="43156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1602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 se pueden crear </a:t>
            </a:r>
            <a:r>
              <a:rPr lang="es-ES" sz="2000" b="1" dirty="0">
                <a:solidFill>
                  <a:schemeClr val="tx1"/>
                </a:solidFill>
                <a:latin typeface="Calibri" panose="020F0502020204030204" pitchFamily="34" charset="0"/>
                <a:cs typeface="Calibri" panose="020F0502020204030204" pitchFamily="34" charset="0"/>
              </a:rPr>
              <a:t>guías</a:t>
            </a:r>
            <a:r>
              <a:rPr lang="es-ES" sz="2000" dirty="0">
                <a:solidFill>
                  <a:schemeClr val="tx1"/>
                </a:solidFill>
                <a:latin typeface="Calibri" panose="020F0502020204030204" pitchFamily="34" charset="0"/>
                <a:cs typeface="Calibri" panose="020F0502020204030204" pitchFamily="34" charset="0"/>
              </a:rPr>
              <a:t> para poder unir los componentes a dichas guías.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Las guías se pueden indicar o con </a:t>
            </a:r>
            <a:r>
              <a:rPr lang="es-ES" sz="2000" b="1" dirty="0">
                <a:solidFill>
                  <a:schemeClr val="tx1"/>
                </a:solidFill>
                <a:latin typeface="Calibri" panose="020F0502020204030204" pitchFamily="34" charset="0"/>
                <a:cs typeface="Calibri" panose="020F0502020204030204" pitchFamily="34" charset="0"/>
              </a:rPr>
              <a:t>porcentaje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float</a:t>
            </a:r>
            <a:r>
              <a:rPr lang="es-ES" sz="2000" dirty="0">
                <a:solidFill>
                  <a:schemeClr val="tx1"/>
                </a:solidFill>
                <a:latin typeface="Calibri" panose="020F0502020204030204" pitchFamily="34" charset="0"/>
                <a:cs typeface="Calibri" panose="020F0502020204030204" pitchFamily="34" charset="0"/>
              </a:rPr>
              <a:t> de 0 a 1) con directamente con </a:t>
            </a:r>
            <a:r>
              <a:rPr lang="es-ES" sz="2000" b="1"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F1BB0FEF-047B-4825-B059-ECC51002D6B1}"/>
              </a:ext>
            </a:extLst>
          </p:cNvPr>
          <p:cNvPicPr>
            <a:picLocks noChangeAspect="1"/>
          </p:cNvPicPr>
          <p:nvPr/>
        </p:nvPicPr>
        <p:blipFill>
          <a:blip r:embed="rId2"/>
          <a:stretch>
            <a:fillRect/>
          </a:stretch>
        </p:blipFill>
        <p:spPr>
          <a:xfrm>
            <a:off x="1590102" y="2276872"/>
            <a:ext cx="2850114" cy="3645024"/>
          </a:xfrm>
          <a:prstGeom prst="rect">
            <a:avLst/>
          </a:prstGeom>
          <a:noFill/>
          <a:ln w="57150">
            <a:solidFill>
              <a:schemeClr val="accent2"/>
            </a:solidFill>
          </a:ln>
        </p:spPr>
      </p:pic>
      <p:pic>
        <p:nvPicPr>
          <p:cNvPr id="8" name="Imagen 7">
            <a:extLst>
              <a:ext uri="{FF2B5EF4-FFF2-40B4-BE49-F238E27FC236}">
                <a16:creationId xmlns:a16="http://schemas.microsoft.com/office/drawing/2014/main" id="{D4FC3D85-AB17-48F9-846F-8C6DB8BEBCCA}"/>
              </a:ext>
            </a:extLst>
          </p:cNvPr>
          <p:cNvPicPr>
            <a:picLocks noChangeAspect="1"/>
          </p:cNvPicPr>
          <p:nvPr/>
        </p:nvPicPr>
        <p:blipFill>
          <a:blip r:embed="rId3"/>
          <a:stretch>
            <a:fillRect/>
          </a:stretch>
        </p:blipFill>
        <p:spPr>
          <a:xfrm>
            <a:off x="4647179" y="2906368"/>
            <a:ext cx="3007694" cy="3645024"/>
          </a:xfrm>
          <a:prstGeom prst="rect">
            <a:avLst/>
          </a:prstGeom>
          <a:noFill/>
          <a:ln w="57150">
            <a:solidFill>
              <a:schemeClr val="accent2"/>
            </a:solidFill>
          </a:ln>
        </p:spPr>
      </p:pic>
      <p:pic>
        <p:nvPicPr>
          <p:cNvPr id="10" name="Imagen 9">
            <a:extLst>
              <a:ext uri="{FF2B5EF4-FFF2-40B4-BE49-F238E27FC236}">
                <a16:creationId xmlns:a16="http://schemas.microsoft.com/office/drawing/2014/main" id="{08013ABC-A52B-4752-A36B-85D15A4B00B8}"/>
              </a:ext>
            </a:extLst>
          </p:cNvPr>
          <p:cNvPicPr>
            <a:picLocks noChangeAspect="1"/>
          </p:cNvPicPr>
          <p:nvPr/>
        </p:nvPicPr>
        <p:blipFill>
          <a:blip r:embed="rId4"/>
          <a:stretch>
            <a:fillRect/>
          </a:stretch>
        </p:blipFill>
        <p:spPr>
          <a:xfrm>
            <a:off x="8593361" y="2276872"/>
            <a:ext cx="2013439" cy="4269584"/>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F45A536A-C104-4A48-8108-5CFDB6A578D1}"/>
              </a:ext>
            </a:extLst>
          </p:cNvPr>
          <p:cNvCxnSpPr>
            <a:cxnSpLocks/>
          </p:cNvCxnSpPr>
          <p:nvPr/>
        </p:nvCxnSpPr>
        <p:spPr>
          <a:xfrm flipV="1">
            <a:off x="767408" y="2708920"/>
            <a:ext cx="936104" cy="19744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6D19DFFA-F89B-4154-AE9E-FC02676A01BC}"/>
              </a:ext>
            </a:extLst>
          </p:cNvPr>
          <p:cNvCxnSpPr>
            <a:cxnSpLocks/>
          </p:cNvCxnSpPr>
          <p:nvPr/>
        </p:nvCxnSpPr>
        <p:spPr>
          <a:xfrm>
            <a:off x="8328248" y="2279963"/>
            <a:ext cx="700777" cy="6798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D0384E55-C60D-44AD-BC5E-CF124162B1B2}"/>
              </a:ext>
            </a:extLst>
          </p:cNvPr>
          <p:cNvCxnSpPr>
            <a:cxnSpLocks/>
          </p:cNvCxnSpPr>
          <p:nvPr/>
        </p:nvCxnSpPr>
        <p:spPr>
          <a:xfrm flipH="1">
            <a:off x="9690658" y="3429000"/>
            <a:ext cx="1373894" cy="72772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4B2C5BA-2874-4439-AFE5-3F30E2787C4E}"/>
              </a:ext>
            </a:extLst>
          </p:cNvPr>
          <p:cNvCxnSpPr>
            <a:cxnSpLocks/>
          </p:cNvCxnSpPr>
          <p:nvPr/>
        </p:nvCxnSpPr>
        <p:spPr>
          <a:xfrm flipH="1">
            <a:off x="10362603" y="2799718"/>
            <a:ext cx="645430" cy="3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7008C4AE-B6B8-4F85-A944-839270922ED6}"/>
              </a:ext>
            </a:extLst>
          </p:cNvPr>
          <p:cNvCxnSpPr>
            <a:cxnSpLocks/>
          </p:cNvCxnSpPr>
          <p:nvPr/>
        </p:nvCxnSpPr>
        <p:spPr>
          <a:xfrm flipV="1">
            <a:off x="8208018" y="3170487"/>
            <a:ext cx="617021" cy="4025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2260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También se pueden crear </a:t>
            </a:r>
            <a:r>
              <a:rPr lang="es-ES" sz="2000" b="1" dirty="0">
                <a:solidFill>
                  <a:schemeClr val="tx1"/>
                </a:solidFill>
                <a:latin typeface="Calibri" panose="020F0502020204030204" pitchFamily="34" charset="0"/>
                <a:cs typeface="Calibri" panose="020F0502020204030204" pitchFamily="34" charset="0"/>
              </a:rPr>
              <a:t>barreras</a:t>
            </a:r>
            <a:r>
              <a:rPr lang="es-ES" sz="2000" dirty="0">
                <a:solidFill>
                  <a:schemeClr val="tx1"/>
                </a:solidFill>
                <a:latin typeface="Calibri" panose="020F0502020204030204" pitchFamily="34" charset="0"/>
                <a:cs typeface="Calibri" panose="020F0502020204030204" pitchFamily="34" charset="0"/>
              </a:rPr>
              <a:t> con dos o más componentes que se usarán como guía para que otros componentes se unan a ellas.</a:t>
            </a:r>
          </a:p>
        </p:txBody>
      </p:sp>
      <p:pic>
        <p:nvPicPr>
          <p:cNvPr id="3" name="Imagen 2">
            <a:extLst>
              <a:ext uri="{FF2B5EF4-FFF2-40B4-BE49-F238E27FC236}">
                <a16:creationId xmlns:a16="http://schemas.microsoft.com/office/drawing/2014/main" id="{AD63829F-4B50-4A79-990E-CAA38D246869}"/>
              </a:ext>
            </a:extLst>
          </p:cNvPr>
          <p:cNvPicPr>
            <a:picLocks noChangeAspect="1"/>
          </p:cNvPicPr>
          <p:nvPr/>
        </p:nvPicPr>
        <p:blipFill>
          <a:blip r:embed="rId2"/>
          <a:stretch>
            <a:fillRect/>
          </a:stretch>
        </p:blipFill>
        <p:spPr>
          <a:xfrm>
            <a:off x="518643" y="2524661"/>
            <a:ext cx="3351063" cy="3264117"/>
          </a:xfrm>
          <a:prstGeom prst="rect">
            <a:avLst/>
          </a:prstGeom>
          <a:noFill/>
          <a:ln w="57150">
            <a:solidFill>
              <a:schemeClr val="accent2"/>
            </a:solidFill>
          </a:ln>
        </p:spPr>
      </p:pic>
      <p:pic>
        <p:nvPicPr>
          <p:cNvPr id="6" name="Imagen 5">
            <a:extLst>
              <a:ext uri="{FF2B5EF4-FFF2-40B4-BE49-F238E27FC236}">
                <a16:creationId xmlns:a16="http://schemas.microsoft.com/office/drawing/2014/main" id="{26B16E4C-F883-4D24-8BBD-2926FAE76E78}"/>
              </a:ext>
            </a:extLst>
          </p:cNvPr>
          <p:cNvPicPr>
            <a:picLocks noChangeAspect="1"/>
          </p:cNvPicPr>
          <p:nvPr/>
        </p:nvPicPr>
        <p:blipFill rotWithShape="1">
          <a:blip r:embed="rId3"/>
          <a:srcRect t="9604" r="38751" b="60198"/>
          <a:stretch/>
        </p:blipFill>
        <p:spPr>
          <a:xfrm>
            <a:off x="4458398" y="3408447"/>
            <a:ext cx="1431391" cy="1496541"/>
          </a:xfrm>
          <a:prstGeom prst="rect">
            <a:avLst/>
          </a:prstGeom>
          <a:noFill/>
          <a:ln w="57150">
            <a:solidFill>
              <a:schemeClr val="accent2"/>
            </a:solidFill>
          </a:ln>
        </p:spPr>
      </p:pic>
      <p:pic>
        <p:nvPicPr>
          <p:cNvPr id="7" name="Imagen 6">
            <a:extLst>
              <a:ext uri="{FF2B5EF4-FFF2-40B4-BE49-F238E27FC236}">
                <a16:creationId xmlns:a16="http://schemas.microsoft.com/office/drawing/2014/main" id="{40420BD7-A8D0-41A8-AD91-A11836D627F5}"/>
              </a:ext>
            </a:extLst>
          </p:cNvPr>
          <p:cNvPicPr>
            <a:picLocks noChangeAspect="1"/>
          </p:cNvPicPr>
          <p:nvPr/>
        </p:nvPicPr>
        <p:blipFill rotWithShape="1">
          <a:blip r:embed="rId4"/>
          <a:srcRect t="11236" r="38751" b="58566"/>
          <a:stretch/>
        </p:blipFill>
        <p:spPr>
          <a:xfrm>
            <a:off x="10245121" y="3408449"/>
            <a:ext cx="1431390" cy="1496539"/>
          </a:xfrm>
          <a:prstGeom prst="rect">
            <a:avLst/>
          </a:prstGeom>
          <a:noFill/>
          <a:ln w="57150">
            <a:solidFill>
              <a:schemeClr val="accent2"/>
            </a:solidFill>
          </a:ln>
        </p:spPr>
      </p:pic>
      <p:pic>
        <p:nvPicPr>
          <p:cNvPr id="9" name="Imagen 8">
            <a:extLst>
              <a:ext uri="{FF2B5EF4-FFF2-40B4-BE49-F238E27FC236}">
                <a16:creationId xmlns:a16="http://schemas.microsoft.com/office/drawing/2014/main" id="{4BB2F4BD-6E25-495C-8B2B-9E42B61AF6E7}"/>
              </a:ext>
            </a:extLst>
          </p:cNvPr>
          <p:cNvPicPr>
            <a:picLocks noChangeAspect="1"/>
          </p:cNvPicPr>
          <p:nvPr/>
        </p:nvPicPr>
        <p:blipFill>
          <a:blip r:embed="rId5"/>
          <a:stretch>
            <a:fillRect/>
          </a:stretch>
        </p:blipFill>
        <p:spPr>
          <a:xfrm>
            <a:off x="6338238" y="2524661"/>
            <a:ext cx="3336571" cy="3264116"/>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FA5B8376-133D-4985-A8CD-6323452109CA}"/>
              </a:ext>
            </a:extLst>
          </p:cNvPr>
          <p:cNvCxnSpPr>
            <a:cxnSpLocks/>
          </p:cNvCxnSpPr>
          <p:nvPr/>
        </p:nvCxnSpPr>
        <p:spPr>
          <a:xfrm flipH="1">
            <a:off x="2909601" y="2840267"/>
            <a:ext cx="720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D786414B-5191-4422-A5E7-0F4863262BDB}"/>
              </a:ext>
            </a:extLst>
          </p:cNvPr>
          <p:cNvCxnSpPr>
            <a:cxnSpLocks/>
          </p:cNvCxnSpPr>
          <p:nvPr/>
        </p:nvCxnSpPr>
        <p:spPr>
          <a:xfrm flipH="1">
            <a:off x="5215380" y="3212976"/>
            <a:ext cx="534084" cy="79408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3896A974-A6BE-4121-B5E1-2AA9C8EC693B}"/>
              </a:ext>
            </a:extLst>
          </p:cNvPr>
          <p:cNvCxnSpPr>
            <a:cxnSpLocks/>
          </p:cNvCxnSpPr>
          <p:nvPr/>
        </p:nvCxnSpPr>
        <p:spPr>
          <a:xfrm>
            <a:off x="3966205" y="4144946"/>
            <a:ext cx="42148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F929F50B-A63C-42E7-A253-9F2921195E9E}"/>
              </a:ext>
            </a:extLst>
          </p:cNvPr>
          <p:cNvCxnSpPr>
            <a:cxnSpLocks/>
          </p:cNvCxnSpPr>
          <p:nvPr/>
        </p:nvCxnSpPr>
        <p:spPr>
          <a:xfrm flipH="1" flipV="1">
            <a:off x="11124895" y="4292708"/>
            <a:ext cx="450640" cy="73979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0E002D57-CC49-4788-B047-E0841840D7EA}"/>
              </a:ext>
            </a:extLst>
          </p:cNvPr>
          <p:cNvCxnSpPr>
            <a:cxnSpLocks/>
          </p:cNvCxnSpPr>
          <p:nvPr/>
        </p:nvCxnSpPr>
        <p:spPr>
          <a:xfrm flipH="1">
            <a:off x="8693420" y="2840267"/>
            <a:ext cx="720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ector recto de flecha 28">
            <a:extLst>
              <a:ext uri="{FF2B5EF4-FFF2-40B4-BE49-F238E27FC236}">
                <a16:creationId xmlns:a16="http://schemas.microsoft.com/office/drawing/2014/main" id="{C05D7E5B-68CC-4C29-A96B-9E212BE066A0}"/>
              </a:ext>
            </a:extLst>
          </p:cNvPr>
          <p:cNvCxnSpPr>
            <a:cxnSpLocks/>
          </p:cNvCxnSpPr>
          <p:nvPr/>
        </p:nvCxnSpPr>
        <p:spPr>
          <a:xfrm>
            <a:off x="9768408" y="4179230"/>
            <a:ext cx="42148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6378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a:solidFill>
                  <a:schemeClr val="tx1"/>
                </a:solidFill>
                <a:latin typeface="Calibri" panose="020F0502020204030204" pitchFamily="34" charset="0"/>
                <a:cs typeface="Calibri" panose="020F0502020204030204" pitchFamily="34" charset="0"/>
              </a:rPr>
              <a:t>Modal</a:t>
            </a:r>
            <a:r>
              <a:rPr lang="es-ES" sz="2400" dirty="0">
                <a:solidFill>
                  <a:schemeClr val="tx1"/>
                </a:solidFill>
                <a:latin typeface="Calibri" panose="020F0502020204030204" pitchFamily="34" charset="0"/>
                <a:cs typeface="Calibri" panose="020F0502020204030204" pitchFamily="34" charset="0"/>
              </a:rPr>
              <a:t> son componentes que aparecen sobre la pantalla, existen varios: </a:t>
            </a:r>
            <a:r>
              <a:rPr lang="es-ES" sz="2400"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ModalBottomSheet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ModalSideSheet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más conocido es </a:t>
            </a:r>
            <a:r>
              <a:rPr lang="es-ES" sz="2400" b="1"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también conocido como </a:t>
            </a:r>
            <a:r>
              <a:rPr lang="es-ES" sz="2400" b="1" dirty="0">
                <a:solidFill>
                  <a:schemeClr val="tx1"/>
                </a:solidFill>
                <a:latin typeface="Calibri" panose="020F0502020204030204" pitchFamily="34" charset="0"/>
                <a:cs typeface="Calibri" panose="020F0502020204030204" pitchFamily="34" charset="0"/>
              </a:rPr>
              <a:t>menú hamburguesa</a:t>
            </a:r>
            <a:r>
              <a:rPr lang="es-ES" sz="2400" dirty="0">
                <a:solidFill>
                  <a:schemeClr val="tx1"/>
                </a:solidFill>
                <a:latin typeface="Calibri" panose="020F0502020204030204" pitchFamily="34" charset="0"/>
                <a:cs typeface="Calibri" panose="020F0502020204030204" pitchFamily="34" charset="0"/>
              </a:rPr>
              <a:t> que al pulsarlo se abre un menú lateral.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dispositivos con pantalla grande se debe sustituir este menú por un otros que estén siempre visible como un </a:t>
            </a:r>
            <a:r>
              <a:rPr lang="es-ES" sz="2400" b="1" dirty="0" err="1">
                <a:solidFill>
                  <a:schemeClr val="tx1"/>
                </a:solidFill>
                <a:latin typeface="Calibri" panose="020F0502020204030204" pitchFamily="34" charset="0"/>
                <a:cs typeface="Calibri" panose="020F0502020204030204" pitchFamily="34" charset="0"/>
              </a:rPr>
              <a:t>NavigationDrawer</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NavigationRail</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continuación, se muestra un ejemplo de su uso para entender su funcionamiento, pero algunos conceptos que se utilizan se estudiarán más adelante como las corrutinas y la navegación.</a:t>
            </a:r>
          </a:p>
        </p:txBody>
      </p:sp>
      <p:pic>
        <p:nvPicPr>
          <p:cNvPr id="10" name="Imagen 9">
            <a:extLst>
              <a:ext uri="{FF2B5EF4-FFF2-40B4-BE49-F238E27FC236}">
                <a16:creationId xmlns:a16="http://schemas.microsoft.com/office/drawing/2014/main" id="{90EF23DD-602D-4320-9484-0758497C53FE}"/>
              </a:ext>
            </a:extLst>
          </p:cNvPr>
          <p:cNvPicPr>
            <a:picLocks noChangeAspect="1"/>
          </p:cNvPicPr>
          <p:nvPr/>
        </p:nvPicPr>
        <p:blipFill>
          <a:blip r:embed="rId2"/>
          <a:stretch>
            <a:fillRect/>
          </a:stretch>
        </p:blipFill>
        <p:spPr>
          <a:xfrm>
            <a:off x="5381588" y="3244558"/>
            <a:ext cx="1428823" cy="609631"/>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72497CEF-4DEC-487B-9AA3-D9DA0DA56E4F}"/>
              </a:ext>
            </a:extLst>
          </p:cNvPr>
          <p:cNvCxnSpPr>
            <a:cxnSpLocks/>
          </p:cNvCxnSpPr>
          <p:nvPr/>
        </p:nvCxnSpPr>
        <p:spPr>
          <a:xfrm>
            <a:off x="4707066" y="3551915"/>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31574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a:solidFill>
                  <a:schemeClr val="tx1"/>
                </a:solidFill>
                <a:latin typeface="Calibri" panose="020F0502020204030204" pitchFamily="34" charset="0"/>
                <a:cs typeface="Calibri" panose="020F0502020204030204" pitchFamily="34" charset="0"/>
              </a:rPr>
              <a:t>Modal</a:t>
            </a:r>
            <a:r>
              <a:rPr lang="es-ES" sz="2400" dirty="0">
                <a:solidFill>
                  <a:schemeClr val="tx1"/>
                </a:solidFill>
                <a:latin typeface="Calibri" panose="020F0502020204030204" pitchFamily="34" charset="0"/>
                <a:cs typeface="Calibri" panose="020F0502020204030204" pitchFamily="34" charset="0"/>
              </a:rPr>
              <a:t> son componentes que aparecen sobre la pantalla, existen varios: </a:t>
            </a:r>
            <a:r>
              <a:rPr lang="es-ES" sz="2400"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ModalBottomSheet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ModalSideSheet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más conocido es </a:t>
            </a:r>
            <a:r>
              <a:rPr lang="es-ES" sz="2400" b="1"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también conocido como </a:t>
            </a:r>
            <a:r>
              <a:rPr lang="es-ES" sz="2400" b="1" dirty="0">
                <a:solidFill>
                  <a:schemeClr val="tx1"/>
                </a:solidFill>
                <a:latin typeface="Calibri" panose="020F0502020204030204" pitchFamily="34" charset="0"/>
                <a:cs typeface="Calibri" panose="020F0502020204030204" pitchFamily="34" charset="0"/>
              </a:rPr>
              <a:t>menú hamburguesa</a:t>
            </a:r>
            <a:r>
              <a:rPr lang="es-ES" sz="2400" dirty="0">
                <a:solidFill>
                  <a:schemeClr val="tx1"/>
                </a:solidFill>
                <a:latin typeface="Calibri" panose="020F0502020204030204" pitchFamily="34" charset="0"/>
                <a:cs typeface="Calibri" panose="020F0502020204030204" pitchFamily="34" charset="0"/>
              </a:rPr>
              <a:t> que al pulsarlo se abre un menú lateral.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dispositivos con pantalla grande se debe sustituir este menú por un otros que estén siempre visible como un </a:t>
            </a:r>
            <a:r>
              <a:rPr lang="es-ES" sz="2400" b="1" dirty="0" err="1">
                <a:solidFill>
                  <a:schemeClr val="tx1"/>
                </a:solidFill>
                <a:latin typeface="Calibri" panose="020F0502020204030204" pitchFamily="34" charset="0"/>
                <a:cs typeface="Calibri" panose="020F0502020204030204" pitchFamily="34" charset="0"/>
              </a:rPr>
              <a:t>NavigationDrawer</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NavigationRail</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continuación, se muestra un ejemplo de su uso para entender su funcionamiento, pero algunos conceptos que se utilizan se estudiarán más adelante como las corrutinas y la navegación.</a:t>
            </a:r>
          </a:p>
        </p:txBody>
      </p:sp>
      <p:pic>
        <p:nvPicPr>
          <p:cNvPr id="10" name="Imagen 9">
            <a:extLst>
              <a:ext uri="{FF2B5EF4-FFF2-40B4-BE49-F238E27FC236}">
                <a16:creationId xmlns:a16="http://schemas.microsoft.com/office/drawing/2014/main" id="{90EF23DD-602D-4320-9484-0758497C53FE}"/>
              </a:ext>
            </a:extLst>
          </p:cNvPr>
          <p:cNvPicPr>
            <a:picLocks noChangeAspect="1"/>
          </p:cNvPicPr>
          <p:nvPr/>
        </p:nvPicPr>
        <p:blipFill>
          <a:blip r:embed="rId2"/>
          <a:stretch>
            <a:fillRect/>
          </a:stretch>
        </p:blipFill>
        <p:spPr>
          <a:xfrm>
            <a:off x="5381588" y="3244558"/>
            <a:ext cx="1428823" cy="609631"/>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72497CEF-4DEC-487B-9AA3-D9DA0DA56E4F}"/>
              </a:ext>
            </a:extLst>
          </p:cNvPr>
          <p:cNvCxnSpPr>
            <a:cxnSpLocks/>
          </p:cNvCxnSpPr>
          <p:nvPr/>
        </p:nvCxnSpPr>
        <p:spPr>
          <a:xfrm>
            <a:off x="4707066" y="3551915"/>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31410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907AB5B-BE9A-4F38-B13B-E4A7956982BA}"/>
              </a:ext>
            </a:extLst>
          </p:cNvPr>
          <p:cNvPicPr>
            <a:picLocks noChangeAspect="1"/>
          </p:cNvPicPr>
          <p:nvPr/>
        </p:nvPicPr>
        <p:blipFill>
          <a:blip r:embed="rId2"/>
          <a:stretch>
            <a:fillRect/>
          </a:stretch>
        </p:blipFill>
        <p:spPr>
          <a:xfrm>
            <a:off x="516829" y="1268759"/>
            <a:ext cx="3750202" cy="3536857"/>
          </a:xfrm>
          <a:prstGeom prst="rect">
            <a:avLst/>
          </a:prstGeom>
          <a:noFill/>
          <a:ln w="57150">
            <a:solidFill>
              <a:schemeClr val="accent2"/>
            </a:solidFill>
          </a:ln>
        </p:spPr>
      </p:pic>
      <p:pic>
        <p:nvPicPr>
          <p:cNvPr id="3" name="Imagen 2">
            <a:extLst>
              <a:ext uri="{FF2B5EF4-FFF2-40B4-BE49-F238E27FC236}">
                <a16:creationId xmlns:a16="http://schemas.microsoft.com/office/drawing/2014/main" id="{7B534DA0-A423-42F1-87E7-CB3E34F7E5A8}"/>
              </a:ext>
            </a:extLst>
          </p:cNvPr>
          <p:cNvPicPr>
            <a:picLocks noChangeAspect="1"/>
          </p:cNvPicPr>
          <p:nvPr/>
        </p:nvPicPr>
        <p:blipFill>
          <a:blip r:embed="rId3"/>
          <a:stretch>
            <a:fillRect/>
          </a:stretch>
        </p:blipFill>
        <p:spPr>
          <a:xfrm>
            <a:off x="4519797" y="3009599"/>
            <a:ext cx="4355880" cy="3536857"/>
          </a:xfrm>
          <a:prstGeom prst="rect">
            <a:avLst/>
          </a:prstGeom>
          <a:noFill/>
          <a:ln w="57150">
            <a:solidFill>
              <a:schemeClr val="accent2"/>
            </a:solidFill>
          </a:ln>
        </p:spPr>
      </p:pic>
      <p:pic>
        <p:nvPicPr>
          <p:cNvPr id="6" name="Imagen 5">
            <a:extLst>
              <a:ext uri="{FF2B5EF4-FFF2-40B4-BE49-F238E27FC236}">
                <a16:creationId xmlns:a16="http://schemas.microsoft.com/office/drawing/2014/main" id="{11D3CF6F-F170-47E6-8BC1-BC3870CFE7CF}"/>
              </a:ext>
            </a:extLst>
          </p:cNvPr>
          <p:cNvPicPr>
            <a:picLocks noChangeAspect="1"/>
          </p:cNvPicPr>
          <p:nvPr/>
        </p:nvPicPr>
        <p:blipFill rotWithShape="1">
          <a:blip r:embed="rId4"/>
          <a:srcRect t="10936" b="54638"/>
          <a:stretch/>
        </p:blipFill>
        <p:spPr>
          <a:xfrm>
            <a:off x="9460517" y="1158616"/>
            <a:ext cx="2209244" cy="1612785"/>
          </a:xfrm>
          <a:prstGeom prst="rect">
            <a:avLst/>
          </a:prstGeom>
          <a:noFill/>
          <a:ln w="57150">
            <a:solidFill>
              <a:schemeClr val="accent2"/>
            </a:solidFill>
          </a:ln>
        </p:spPr>
      </p:pic>
      <p:pic>
        <p:nvPicPr>
          <p:cNvPr id="7" name="Imagen 6">
            <a:extLst>
              <a:ext uri="{FF2B5EF4-FFF2-40B4-BE49-F238E27FC236}">
                <a16:creationId xmlns:a16="http://schemas.microsoft.com/office/drawing/2014/main" id="{E41D4E48-F781-4DF3-A345-ABEC871FEAFF}"/>
              </a:ext>
            </a:extLst>
          </p:cNvPr>
          <p:cNvPicPr>
            <a:picLocks noChangeAspect="1"/>
          </p:cNvPicPr>
          <p:nvPr/>
        </p:nvPicPr>
        <p:blipFill rotWithShape="1">
          <a:blip r:embed="rId5"/>
          <a:srcRect t="11016" b="53181"/>
          <a:stretch/>
        </p:blipFill>
        <p:spPr>
          <a:xfrm>
            <a:off x="9460517" y="2980255"/>
            <a:ext cx="2209244" cy="1677296"/>
          </a:xfrm>
          <a:prstGeom prst="rect">
            <a:avLst/>
          </a:prstGeom>
          <a:noFill/>
          <a:ln w="57150">
            <a:solidFill>
              <a:schemeClr val="accent2"/>
            </a:solidFill>
          </a:ln>
        </p:spPr>
      </p:pic>
      <p:pic>
        <p:nvPicPr>
          <p:cNvPr id="8" name="Imagen 7">
            <a:extLst>
              <a:ext uri="{FF2B5EF4-FFF2-40B4-BE49-F238E27FC236}">
                <a16:creationId xmlns:a16="http://schemas.microsoft.com/office/drawing/2014/main" id="{B947E0EB-8143-424A-BABA-55CBDD8F81E7}"/>
              </a:ext>
            </a:extLst>
          </p:cNvPr>
          <p:cNvPicPr>
            <a:picLocks noChangeAspect="1"/>
          </p:cNvPicPr>
          <p:nvPr/>
        </p:nvPicPr>
        <p:blipFill rotWithShape="1">
          <a:blip r:embed="rId6"/>
          <a:srcRect t="11016" b="53181"/>
          <a:stretch/>
        </p:blipFill>
        <p:spPr>
          <a:xfrm>
            <a:off x="9464112" y="4869160"/>
            <a:ext cx="2209244" cy="1677296"/>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CF3476CE-52BB-4F5D-8E0D-528640AA16AB}"/>
              </a:ext>
            </a:extLst>
          </p:cNvPr>
          <p:cNvCxnSpPr>
            <a:cxnSpLocks/>
          </p:cNvCxnSpPr>
          <p:nvPr/>
        </p:nvCxnSpPr>
        <p:spPr>
          <a:xfrm>
            <a:off x="8827757" y="1415512"/>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616A0F4E-926F-4924-98CE-52D426847A11}"/>
              </a:ext>
            </a:extLst>
          </p:cNvPr>
          <p:cNvCxnSpPr>
            <a:cxnSpLocks/>
          </p:cNvCxnSpPr>
          <p:nvPr/>
        </p:nvCxnSpPr>
        <p:spPr>
          <a:xfrm>
            <a:off x="10488488" y="2348880"/>
            <a:ext cx="0" cy="93610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61BBB569-22F3-4C22-ABB9-BA1D4149DE15}"/>
              </a:ext>
            </a:extLst>
          </p:cNvPr>
          <p:cNvCxnSpPr>
            <a:cxnSpLocks/>
          </p:cNvCxnSpPr>
          <p:nvPr/>
        </p:nvCxnSpPr>
        <p:spPr>
          <a:xfrm>
            <a:off x="10581226" y="4005064"/>
            <a:ext cx="0" cy="115212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8075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22.- Componentes </a:t>
            </a:r>
            <a:r>
              <a:rPr lang="es-ES" sz="3600" b="1" cap="none" dirty="0" err="1">
                <a:solidFill>
                  <a:schemeClr val="accent1"/>
                </a:solidFill>
                <a:latin typeface="Calibri" panose="020F0502020204030204" pitchFamily="34" charset="0"/>
                <a:cs typeface="Calibri" panose="020F0502020204030204" pitchFamily="34" charset="0"/>
              </a:rPr>
              <a:t>HorizontalPager</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VerticalPager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Mediante los componentes </a:t>
            </a:r>
            <a:r>
              <a:rPr lang="es-ES" sz="2800" b="1" dirty="0" err="1">
                <a:solidFill>
                  <a:schemeClr val="tx1"/>
                </a:solidFill>
                <a:latin typeface="Calibri" panose="020F0502020204030204" pitchFamily="34" charset="0"/>
                <a:cs typeface="Calibri" panose="020F0502020204030204" pitchFamily="34" charset="0"/>
              </a:rPr>
              <a:t>HorizontalPager</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VerticalPager</a:t>
            </a:r>
            <a:r>
              <a:rPr lang="es-ES" sz="2800" dirty="0">
                <a:solidFill>
                  <a:schemeClr val="tx1"/>
                </a:solidFill>
                <a:latin typeface="Calibri" panose="020F0502020204030204" pitchFamily="34" charset="0"/>
                <a:cs typeface="Calibri" panose="020F0502020204030204" pitchFamily="34" charset="0"/>
              </a:rPr>
              <a:t> se pueden crear diferentes pantallas y navegar por ellas deslizando el dedo por la pantalla.</a:t>
            </a:r>
          </a:p>
        </p:txBody>
      </p:sp>
      <p:pic>
        <p:nvPicPr>
          <p:cNvPr id="3" name="Imagen 2">
            <a:extLst>
              <a:ext uri="{FF2B5EF4-FFF2-40B4-BE49-F238E27FC236}">
                <a16:creationId xmlns:a16="http://schemas.microsoft.com/office/drawing/2014/main" id="{9BA547F0-427C-4F84-A5F3-17A873AFB405}"/>
              </a:ext>
            </a:extLst>
          </p:cNvPr>
          <p:cNvPicPr>
            <a:picLocks noChangeAspect="1"/>
          </p:cNvPicPr>
          <p:nvPr/>
        </p:nvPicPr>
        <p:blipFill>
          <a:blip r:embed="rId2"/>
          <a:stretch>
            <a:fillRect/>
          </a:stretch>
        </p:blipFill>
        <p:spPr>
          <a:xfrm>
            <a:off x="767408" y="3309950"/>
            <a:ext cx="5112568" cy="2333998"/>
          </a:xfrm>
          <a:prstGeom prst="rect">
            <a:avLst/>
          </a:prstGeom>
          <a:noFill/>
          <a:ln w="57150">
            <a:solidFill>
              <a:schemeClr val="accent2"/>
            </a:solidFill>
          </a:ln>
        </p:spPr>
      </p:pic>
      <p:pic>
        <p:nvPicPr>
          <p:cNvPr id="6" name="Imagen 5">
            <a:extLst>
              <a:ext uri="{FF2B5EF4-FFF2-40B4-BE49-F238E27FC236}">
                <a16:creationId xmlns:a16="http://schemas.microsoft.com/office/drawing/2014/main" id="{D7917C1F-305C-4144-B7B6-77AB79B8B544}"/>
              </a:ext>
            </a:extLst>
          </p:cNvPr>
          <p:cNvPicPr>
            <a:picLocks noChangeAspect="1"/>
          </p:cNvPicPr>
          <p:nvPr/>
        </p:nvPicPr>
        <p:blipFill>
          <a:blip r:embed="rId3"/>
          <a:stretch>
            <a:fillRect/>
          </a:stretch>
        </p:blipFill>
        <p:spPr>
          <a:xfrm>
            <a:off x="6830964" y="2566125"/>
            <a:ext cx="1797691" cy="3812082"/>
          </a:xfrm>
          <a:prstGeom prst="rect">
            <a:avLst/>
          </a:prstGeom>
          <a:noFill/>
          <a:ln w="57150">
            <a:solidFill>
              <a:schemeClr val="accent2"/>
            </a:solidFill>
          </a:ln>
        </p:spPr>
      </p:pic>
      <p:pic>
        <p:nvPicPr>
          <p:cNvPr id="8" name="Imagen 7">
            <a:extLst>
              <a:ext uri="{FF2B5EF4-FFF2-40B4-BE49-F238E27FC236}">
                <a16:creationId xmlns:a16="http://schemas.microsoft.com/office/drawing/2014/main" id="{609A9563-CF17-44BF-8C59-F0E34DEA31F4}"/>
              </a:ext>
            </a:extLst>
          </p:cNvPr>
          <p:cNvPicPr>
            <a:picLocks noChangeAspect="1"/>
          </p:cNvPicPr>
          <p:nvPr/>
        </p:nvPicPr>
        <p:blipFill rotWithShape="1">
          <a:blip r:embed="rId4"/>
          <a:srcRect t="849" b="849"/>
          <a:stretch/>
        </p:blipFill>
        <p:spPr>
          <a:xfrm>
            <a:off x="9480376" y="2554083"/>
            <a:ext cx="1825360" cy="3812081"/>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B64B8CE6-968D-48B5-A916-771BDD9E9E12}"/>
              </a:ext>
            </a:extLst>
          </p:cNvPr>
          <p:cNvCxnSpPr>
            <a:cxnSpLocks/>
          </p:cNvCxnSpPr>
          <p:nvPr/>
        </p:nvCxnSpPr>
        <p:spPr>
          <a:xfrm flipV="1">
            <a:off x="6042038" y="4472166"/>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E165E50-823E-4220-A94D-9898660ADD41}"/>
              </a:ext>
            </a:extLst>
          </p:cNvPr>
          <p:cNvCxnSpPr>
            <a:cxnSpLocks/>
          </p:cNvCxnSpPr>
          <p:nvPr/>
        </p:nvCxnSpPr>
        <p:spPr>
          <a:xfrm flipH="1">
            <a:off x="9700895" y="4460123"/>
            <a:ext cx="1361314" cy="1204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73A49F00-A653-4F16-B477-BE21550267BC}"/>
              </a:ext>
            </a:extLst>
          </p:cNvPr>
          <p:cNvCxnSpPr>
            <a:cxnSpLocks/>
          </p:cNvCxnSpPr>
          <p:nvPr/>
        </p:nvCxnSpPr>
        <p:spPr>
          <a:xfrm flipV="1">
            <a:off x="8760296" y="4472166"/>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1373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22.- Componentes </a:t>
            </a:r>
            <a:r>
              <a:rPr lang="es-ES" sz="3600" b="1" cap="none" dirty="0" err="1">
                <a:solidFill>
                  <a:schemeClr val="accent1"/>
                </a:solidFill>
                <a:latin typeface="Calibri" panose="020F0502020204030204" pitchFamily="34" charset="0"/>
                <a:cs typeface="Calibri" panose="020F0502020204030204" pitchFamily="34" charset="0"/>
              </a:rPr>
              <a:t>HorizontalPager</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VerticalPager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HorizontalPager</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VerticalPager</a:t>
            </a:r>
            <a:r>
              <a:rPr lang="es-ES" sz="2800" dirty="0">
                <a:solidFill>
                  <a:schemeClr val="tx1"/>
                </a:solidFill>
                <a:latin typeface="Calibri" panose="020F0502020204030204" pitchFamily="34" charset="0"/>
                <a:cs typeface="Calibri" panose="020F0502020204030204" pitchFamily="34" charset="0"/>
              </a:rPr>
              <a:t> se pueden combinar con botones e incluso desactivar los gestos y controlarlos con botones.</a:t>
            </a:r>
          </a:p>
        </p:txBody>
      </p:sp>
      <p:pic>
        <p:nvPicPr>
          <p:cNvPr id="2" name="Imagen 1">
            <a:extLst>
              <a:ext uri="{FF2B5EF4-FFF2-40B4-BE49-F238E27FC236}">
                <a16:creationId xmlns:a16="http://schemas.microsoft.com/office/drawing/2014/main" id="{847F1E5B-F201-46FA-8AB8-DB119D5BDD3F}"/>
              </a:ext>
            </a:extLst>
          </p:cNvPr>
          <p:cNvPicPr>
            <a:picLocks noChangeAspect="1"/>
          </p:cNvPicPr>
          <p:nvPr/>
        </p:nvPicPr>
        <p:blipFill>
          <a:blip r:embed="rId2"/>
          <a:stretch>
            <a:fillRect/>
          </a:stretch>
        </p:blipFill>
        <p:spPr>
          <a:xfrm>
            <a:off x="1501350" y="2321507"/>
            <a:ext cx="4047895" cy="4032083"/>
          </a:xfrm>
          <a:prstGeom prst="rect">
            <a:avLst/>
          </a:prstGeom>
          <a:noFill/>
          <a:ln w="57150">
            <a:solidFill>
              <a:schemeClr val="accent2"/>
            </a:solidFill>
          </a:ln>
        </p:spPr>
      </p:pic>
      <p:pic>
        <p:nvPicPr>
          <p:cNvPr id="13" name="Imagen 12">
            <a:extLst>
              <a:ext uri="{FF2B5EF4-FFF2-40B4-BE49-F238E27FC236}">
                <a16:creationId xmlns:a16="http://schemas.microsoft.com/office/drawing/2014/main" id="{0B04D705-960F-4D8F-8FFD-E0C9C01E53BC}"/>
              </a:ext>
            </a:extLst>
          </p:cNvPr>
          <p:cNvPicPr>
            <a:picLocks noChangeAspect="1"/>
          </p:cNvPicPr>
          <p:nvPr/>
        </p:nvPicPr>
        <p:blipFill>
          <a:blip r:embed="rId3"/>
          <a:stretch>
            <a:fillRect/>
          </a:stretch>
        </p:blipFill>
        <p:spPr>
          <a:xfrm>
            <a:off x="6830964" y="2431508"/>
            <a:ext cx="1797841" cy="3812400"/>
          </a:xfrm>
          <a:prstGeom prst="rect">
            <a:avLst/>
          </a:prstGeom>
          <a:noFill/>
          <a:ln w="57150">
            <a:solidFill>
              <a:schemeClr val="accent2"/>
            </a:solidFill>
          </a:ln>
        </p:spPr>
      </p:pic>
      <p:pic>
        <p:nvPicPr>
          <p:cNvPr id="14" name="Imagen 13">
            <a:extLst>
              <a:ext uri="{FF2B5EF4-FFF2-40B4-BE49-F238E27FC236}">
                <a16:creationId xmlns:a16="http://schemas.microsoft.com/office/drawing/2014/main" id="{D40E6C36-FC1C-44AE-A3D3-BC6E193A0DE2}"/>
              </a:ext>
            </a:extLst>
          </p:cNvPr>
          <p:cNvPicPr>
            <a:picLocks noChangeAspect="1"/>
          </p:cNvPicPr>
          <p:nvPr/>
        </p:nvPicPr>
        <p:blipFill>
          <a:blip r:embed="rId4"/>
          <a:stretch>
            <a:fillRect/>
          </a:stretch>
        </p:blipFill>
        <p:spPr>
          <a:xfrm>
            <a:off x="9494135" y="2419147"/>
            <a:ext cx="1797841" cy="3812400"/>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294DE201-68D3-4BC2-B360-268B0B8DE7B8}"/>
              </a:ext>
            </a:extLst>
          </p:cNvPr>
          <p:cNvCxnSpPr>
            <a:cxnSpLocks/>
          </p:cNvCxnSpPr>
          <p:nvPr/>
        </p:nvCxnSpPr>
        <p:spPr>
          <a:xfrm>
            <a:off x="5735960" y="4337549"/>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23979F1A-084C-498B-8D5A-C71CB5F1E07D}"/>
              </a:ext>
            </a:extLst>
          </p:cNvPr>
          <p:cNvCxnSpPr>
            <a:cxnSpLocks/>
          </p:cNvCxnSpPr>
          <p:nvPr/>
        </p:nvCxnSpPr>
        <p:spPr>
          <a:xfrm flipH="1">
            <a:off x="7930454" y="4907397"/>
            <a:ext cx="340064" cy="76907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C45876F-12B9-470A-B587-63BEA7F7A646}"/>
              </a:ext>
            </a:extLst>
          </p:cNvPr>
          <p:cNvCxnSpPr>
            <a:cxnSpLocks/>
          </p:cNvCxnSpPr>
          <p:nvPr/>
        </p:nvCxnSpPr>
        <p:spPr>
          <a:xfrm flipV="1">
            <a:off x="8760296" y="4337549"/>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40957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Tooltips</a:t>
            </a:r>
            <a:r>
              <a:rPr lang="es-ES" sz="2400" dirty="0">
                <a:solidFill>
                  <a:schemeClr val="tx1"/>
                </a:solidFill>
                <a:latin typeface="Calibri" panose="020F0502020204030204" pitchFamily="34" charset="0"/>
                <a:cs typeface="Calibri" panose="020F0502020204030204" pitchFamily="34" charset="0"/>
              </a:rPr>
              <a:t> son pequeños mensajes que aparecen cuando se realiza una pulsación larga sobre un elemento.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Cualquier componente puede tener un </a:t>
            </a:r>
            <a:r>
              <a:rPr lang="es-ES" sz="2400" dirty="0" err="1">
                <a:solidFill>
                  <a:schemeClr val="tx1"/>
                </a:solidFill>
                <a:latin typeface="Calibri" panose="020F0502020204030204" pitchFamily="34" charset="0"/>
                <a:cs typeface="Calibri" panose="020F0502020204030204" pitchFamily="34" charset="0"/>
              </a:rPr>
              <a:t>Tooltip</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usar estos componentes se deben actualizar algunas versiones: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build.gradle.kts</a:t>
            </a:r>
            <a:r>
              <a:rPr lang="es-ES" sz="2400" dirty="0">
                <a:solidFill>
                  <a:schemeClr val="tx1"/>
                </a:solidFill>
                <a:latin typeface="Calibri" panose="020F0502020204030204" pitchFamily="34" charset="0"/>
                <a:cs typeface="Calibri" panose="020F0502020204030204" pitchFamily="34" charset="0"/>
              </a:rPr>
              <a:t> (Project):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Kotlin</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1.8.21</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build.gradle.kts</a:t>
            </a:r>
            <a:r>
              <a:rPr lang="es-ES" sz="2400" dirty="0">
                <a:solidFill>
                  <a:schemeClr val="tx1"/>
                </a:solidFill>
                <a:latin typeface="Calibri" panose="020F0502020204030204" pitchFamily="34" charset="0"/>
                <a:cs typeface="Calibri" panose="020F0502020204030204" pitchFamily="34" charset="0"/>
              </a:rPr>
              <a:t> (Module):</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kotlinCompilerExtensionVersion</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1.4.7</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compose-bom</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2023.05.01</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core-ktx</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1.10.1</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Recuerda sincronizar tras realizar cambios en los archivos </a:t>
            </a:r>
            <a:r>
              <a:rPr lang="es-ES" sz="2400" b="1" dirty="0" err="1">
                <a:solidFill>
                  <a:schemeClr val="tx1"/>
                </a:solidFill>
                <a:latin typeface="Calibri" panose="020F0502020204030204" pitchFamily="34" charset="0"/>
                <a:cs typeface="Calibri" panose="020F0502020204030204" pitchFamily="34" charset="0"/>
              </a:rPr>
              <a:t>gradle</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29598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un </a:t>
            </a:r>
            <a:r>
              <a:rPr lang="es-ES" sz="2400" dirty="0" err="1">
                <a:solidFill>
                  <a:schemeClr val="tx1"/>
                </a:solidFill>
                <a:latin typeface="Calibri" panose="020F0502020204030204" pitchFamily="34" charset="0"/>
                <a:cs typeface="Calibri" panose="020F0502020204030204" pitchFamily="34" charset="0"/>
              </a:rPr>
              <a:t>Tooltip</a:t>
            </a:r>
            <a:r>
              <a:rPr lang="es-ES" sz="2400" dirty="0">
                <a:solidFill>
                  <a:schemeClr val="tx1"/>
                </a:solidFill>
                <a:latin typeface="Calibri" panose="020F0502020204030204" pitchFamily="34" charset="0"/>
                <a:cs typeface="Calibri" panose="020F0502020204030204" pitchFamily="34" charset="0"/>
              </a:rPr>
              <a:t> a un componente se debe envolver dicho componente en un </a:t>
            </a:r>
            <a:r>
              <a:rPr lang="es-ES" sz="2400" b="1" dirty="0" err="1">
                <a:solidFill>
                  <a:schemeClr val="tx1"/>
                </a:solidFill>
                <a:latin typeface="Calibri" panose="020F0502020204030204" pitchFamily="34" charset="0"/>
                <a:cs typeface="Calibri" panose="020F0502020204030204" pitchFamily="34" charset="0"/>
              </a:rPr>
              <a:t>PlainTooltipBox</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RichTooltipBox</a:t>
            </a:r>
            <a:r>
              <a:rPr lang="es-ES" sz="2400" dirty="0">
                <a:solidFill>
                  <a:schemeClr val="tx1"/>
                </a:solidFill>
                <a:latin typeface="Calibri" panose="020F0502020204030204" pitchFamily="34" charset="0"/>
                <a:cs typeface="Calibri" panose="020F0502020204030204" pitchFamily="34" charset="0"/>
              </a:rPr>
              <a:t> y añadir al componente envuelto el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tooltipAnchor</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2C75BB09-D6BB-4C17-A8A8-A3AD4F155DFB}"/>
              </a:ext>
            </a:extLst>
          </p:cNvPr>
          <p:cNvPicPr>
            <a:picLocks noChangeAspect="1"/>
          </p:cNvPicPr>
          <p:nvPr/>
        </p:nvPicPr>
        <p:blipFill>
          <a:blip r:embed="rId2"/>
          <a:stretch>
            <a:fillRect/>
          </a:stretch>
        </p:blipFill>
        <p:spPr>
          <a:xfrm>
            <a:off x="2207568" y="2754225"/>
            <a:ext cx="4357569" cy="3331494"/>
          </a:xfrm>
          <a:prstGeom prst="rect">
            <a:avLst/>
          </a:prstGeom>
          <a:noFill/>
          <a:ln w="57150">
            <a:solidFill>
              <a:schemeClr val="accent2"/>
            </a:solidFill>
          </a:ln>
        </p:spPr>
      </p:pic>
      <p:pic>
        <p:nvPicPr>
          <p:cNvPr id="3" name="Imagen 2">
            <a:extLst>
              <a:ext uri="{FF2B5EF4-FFF2-40B4-BE49-F238E27FC236}">
                <a16:creationId xmlns:a16="http://schemas.microsoft.com/office/drawing/2014/main" id="{FA7D22A2-92A0-4680-9936-35346CCFC627}"/>
              </a:ext>
            </a:extLst>
          </p:cNvPr>
          <p:cNvPicPr>
            <a:picLocks noChangeAspect="1"/>
          </p:cNvPicPr>
          <p:nvPr/>
        </p:nvPicPr>
        <p:blipFill rotWithShape="1">
          <a:blip r:embed="rId3"/>
          <a:srcRect l="3948" t="13030" r="60710" b="76970"/>
          <a:stretch/>
        </p:blipFill>
        <p:spPr>
          <a:xfrm>
            <a:off x="7750654" y="4077071"/>
            <a:ext cx="1143001" cy="685800"/>
          </a:xfrm>
          <a:prstGeom prst="rect">
            <a:avLst/>
          </a:prstGeom>
          <a:noFill/>
          <a:ln w="57150">
            <a:solidFill>
              <a:schemeClr val="accent2"/>
            </a:solidFill>
          </a:ln>
        </p:spPr>
      </p:pic>
      <p:pic>
        <p:nvPicPr>
          <p:cNvPr id="6" name="Imagen 5">
            <a:extLst>
              <a:ext uri="{FF2B5EF4-FFF2-40B4-BE49-F238E27FC236}">
                <a16:creationId xmlns:a16="http://schemas.microsoft.com/office/drawing/2014/main" id="{2485876B-F583-4CE7-B0C9-661771D8BF62}"/>
              </a:ext>
            </a:extLst>
          </p:cNvPr>
          <p:cNvPicPr>
            <a:picLocks noChangeAspect="1"/>
          </p:cNvPicPr>
          <p:nvPr/>
        </p:nvPicPr>
        <p:blipFill rotWithShape="1">
          <a:blip r:embed="rId4"/>
          <a:srcRect l="3948" t="13030" r="60709" b="76970"/>
          <a:stretch/>
        </p:blipFill>
        <p:spPr>
          <a:xfrm>
            <a:off x="9336360" y="4077071"/>
            <a:ext cx="1143001" cy="685800"/>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FD29184A-C279-4638-922D-D7B1C67EF93E}"/>
              </a:ext>
            </a:extLst>
          </p:cNvPr>
          <p:cNvCxnSpPr>
            <a:cxnSpLocks/>
          </p:cNvCxnSpPr>
          <p:nvPr/>
        </p:nvCxnSpPr>
        <p:spPr>
          <a:xfrm>
            <a:off x="6672064" y="4419971"/>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39137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a:t>
            </a:r>
            <a:r>
              <a:rPr lang="es-ES" sz="2000" b="1" dirty="0" err="1">
                <a:solidFill>
                  <a:schemeClr val="tx1"/>
                </a:solidFill>
                <a:latin typeface="Calibri" panose="020F0502020204030204" pitchFamily="34" charset="0"/>
                <a:cs typeface="Calibri" panose="020F0502020204030204" pitchFamily="34" charset="0"/>
              </a:rPr>
              <a:t>RichTooltipBox</a:t>
            </a:r>
            <a:r>
              <a:rPr lang="es-ES" sz="2000" dirty="0">
                <a:solidFill>
                  <a:schemeClr val="tx1"/>
                </a:solidFill>
                <a:latin typeface="Calibri" panose="020F0502020204030204" pitchFamily="34" charset="0"/>
                <a:cs typeface="Calibri" panose="020F0502020204030204" pitchFamily="34" charset="0"/>
              </a:rPr>
              <a:t> permiten mostrar más información e incluso mostrar acciones. Necesitan un estado para mantener abiertos y una corrutina para cerrarlo.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Teniendo el estado se puede lanzar el </a:t>
            </a:r>
            <a:r>
              <a:rPr lang="es-ES" sz="2000" dirty="0" err="1">
                <a:solidFill>
                  <a:schemeClr val="tx1"/>
                </a:solidFill>
                <a:latin typeface="Calibri" panose="020F0502020204030204" pitchFamily="34" charset="0"/>
                <a:cs typeface="Calibri" panose="020F0502020204030204" pitchFamily="34" charset="0"/>
              </a:rPr>
              <a:t>RichTooltipBox</a:t>
            </a:r>
            <a:r>
              <a:rPr lang="es-ES" sz="2000" dirty="0">
                <a:solidFill>
                  <a:schemeClr val="tx1"/>
                </a:solidFill>
                <a:latin typeface="Calibri" panose="020F0502020204030204" pitchFamily="34" charset="0"/>
                <a:cs typeface="Calibri" panose="020F0502020204030204" pitchFamily="34" charset="0"/>
              </a:rPr>
              <a:t> siempre que se quiera, por ejemplo al pulsar un botón para mostrar la información siempre la primera vez que se pulsa el botón.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FD29184A-C279-4638-922D-D7B1C67EF93E}"/>
              </a:ext>
            </a:extLst>
          </p:cNvPr>
          <p:cNvCxnSpPr>
            <a:cxnSpLocks/>
          </p:cNvCxnSpPr>
          <p:nvPr/>
        </p:nvCxnSpPr>
        <p:spPr>
          <a:xfrm>
            <a:off x="5377839" y="3496358"/>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D67F1816-5BE2-4C7C-AEF5-4145E798CCC4}"/>
              </a:ext>
            </a:extLst>
          </p:cNvPr>
          <p:cNvPicPr>
            <a:picLocks noChangeAspect="1"/>
          </p:cNvPicPr>
          <p:nvPr/>
        </p:nvPicPr>
        <p:blipFill>
          <a:blip r:embed="rId2"/>
          <a:stretch>
            <a:fillRect/>
          </a:stretch>
        </p:blipFill>
        <p:spPr>
          <a:xfrm>
            <a:off x="2318020" y="2017107"/>
            <a:ext cx="2829724" cy="2958502"/>
          </a:xfrm>
          <a:prstGeom prst="rect">
            <a:avLst/>
          </a:prstGeom>
          <a:noFill/>
          <a:ln w="57150">
            <a:solidFill>
              <a:schemeClr val="accent2"/>
            </a:solidFill>
          </a:ln>
        </p:spPr>
      </p:pic>
      <p:pic>
        <p:nvPicPr>
          <p:cNvPr id="9" name="Imagen 8">
            <a:extLst>
              <a:ext uri="{FF2B5EF4-FFF2-40B4-BE49-F238E27FC236}">
                <a16:creationId xmlns:a16="http://schemas.microsoft.com/office/drawing/2014/main" id="{5D96B057-FDAA-4F6C-A5D6-1D702C83F896}"/>
              </a:ext>
            </a:extLst>
          </p:cNvPr>
          <p:cNvPicPr>
            <a:picLocks noChangeAspect="1"/>
          </p:cNvPicPr>
          <p:nvPr/>
        </p:nvPicPr>
        <p:blipFill rotWithShape="1">
          <a:blip r:embed="rId3"/>
          <a:srcRect l="24047" t="18500" r="12122" b="59450"/>
          <a:stretch/>
        </p:blipFill>
        <p:spPr>
          <a:xfrm>
            <a:off x="6528048" y="2970225"/>
            <a:ext cx="1436497" cy="1052265"/>
          </a:xfrm>
          <a:prstGeom prst="rect">
            <a:avLst/>
          </a:prstGeom>
          <a:noFill/>
          <a:ln w="57150">
            <a:solidFill>
              <a:schemeClr val="accent2"/>
            </a:solidFill>
          </a:ln>
        </p:spPr>
      </p:pic>
      <p:pic>
        <p:nvPicPr>
          <p:cNvPr id="10" name="Imagen 9">
            <a:extLst>
              <a:ext uri="{FF2B5EF4-FFF2-40B4-BE49-F238E27FC236}">
                <a16:creationId xmlns:a16="http://schemas.microsoft.com/office/drawing/2014/main" id="{25654BFE-5746-44CB-B5BE-D8FBA06241BA}"/>
              </a:ext>
            </a:extLst>
          </p:cNvPr>
          <p:cNvPicPr>
            <a:picLocks noChangeAspect="1"/>
          </p:cNvPicPr>
          <p:nvPr/>
        </p:nvPicPr>
        <p:blipFill rotWithShape="1">
          <a:blip r:embed="rId4"/>
          <a:srcRect l="24149" t="18500" r="12020" b="59450"/>
          <a:stretch/>
        </p:blipFill>
        <p:spPr>
          <a:xfrm>
            <a:off x="8472803" y="2970224"/>
            <a:ext cx="1436497" cy="1052265"/>
          </a:xfrm>
          <a:prstGeom prst="rect">
            <a:avLst/>
          </a:prstGeom>
          <a:noFill/>
          <a:ln w="57150">
            <a:solidFill>
              <a:schemeClr val="accent2"/>
            </a:solidFill>
          </a:ln>
        </p:spPr>
      </p:pic>
      <p:pic>
        <p:nvPicPr>
          <p:cNvPr id="11" name="Imagen 10">
            <a:extLst>
              <a:ext uri="{FF2B5EF4-FFF2-40B4-BE49-F238E27FC236}">
                <a16:creationId xmlns:a16="http://schemas.microsoft.com/office/drawing/2014/main" id="{ACFD5F37-8D5B-437C-B87E-7B41A501EA90}"/>
              </a:ext>
            </a:extLst>
          </p:cNvPr>
          <p:cNvPicPr>
            <a:picLocks noChangeAspect="1"/>
          </p:cNvPicPr>
          <p:nvPr/>
        </p:nvPicPr>
        <p:blipFill>
          <a:blip r:embed="rId5"/>
          <a:stretch>
            <a:fillRect/>
          </a:stretch>
        </p:blipFill>
        <p:spPr>
          <a:xfrm>
            <a:off x="4486381" y="5960573"/>
            <a:ext cx="3219237" cy="417665"/>
          </a:xfrm>
          <a:prstGeom prst="rect">
            <a:avLst/>
          </a:prstGeom>
          <a:noFill/>
          <a:ln w="57150">
            <a:solidFill>
              <a:schemeClr val="accent2"/>
            </a:solidFill>
          </a:ln>
        </p:spPr>
      </p:pic>
    </p:spTree>
    <p:extLst>
      <p:ext uri="{BB962C8B-B14F-4D97-AF65-F5344CB8AC3E}">
        <p14:creationId xmlns:p14="http://schemas.microsoft.com/office/powerpoint/2010/main" val="220182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 </a:t>
            </a:r>
            <a:r>
              <a:rPr lang="es-ES" sz="3600" b="1" cap="none" dirty="0" err="1">
                <a:solidFill>
                  <a:schemeClr val="accent1"/>
                </a:solidFill>
                <a:latin typeface="Calibri" panose="020F0502020204030204" pitchFamily="34" charset="0"/>
                <a:cs typeface="Calibri" panose="020F0502020204030204" pitchFamily="34" charset="0"/>
              </a:rPr>
              <a:t>Card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son componentes Surface con un estilo predefinido (que se puede cambiar con los parámetros) para tener el aspecto de una tarjeta con borde, elevación y sombra.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tres tipos: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ElevatedCard</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OutlinedCard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 una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los elementos se organizan en </a:t>
            </a:r>
            <a:r>
              <a:rPr lang="es-ES" sz="2800" b="1" dirty="0">
                <a:solidFill>
                  <a:schemeClr val="tx1"/>
                </a:solidFill>
                <a:latin typeface="Calibri" panose="020F0502020204030204" pitchFamily="34" charset="0"/>
                <a:cs typeface="Calibri" panose="020F0502020204030204" pitchFamily="34" charset="0"/>
              </a:rPr>
              <a:t>columna</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ColumnScope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C1993415-2DA0-41CD-9256-272A742518EC}"/>
              </a:ext>
            </a:extLst>
          </p:cNvPr>
          <p:cNvPicPr>
            <a:picLocks noChangeAspect="1"/>
          </p:cNvPicPr>
          <p:nvPr/>
        </p:nvPicPr>
        <p:blipFill>
          <a:blip r:embed="rId2"/>
          <a:stretch>
            <a:fillRect/>
          </a:stretch>
        </p:blipFill>
        <p:spPr>
          <a:xfrm>
            <a:off x="8058318" y="4364273"/>
            <a:ext cx="1765281" cy="2094800"/>
          </a:xfrm>
          <a:prstGeom prst="rect">
            <a:avLst/>
          </a:prstGeom>
          <a:noFill/>
          <a:ln w="57150">
            <a:solidFill>
              <a:schemeClr val="accent2"/>
            </a:solidFill>
          </a:ln>
        </p:spPr>
      </p:pic>
      <p:pic>
        <p:nvPicPr>
          <p:cNvPr id="9" name="Imagen 8">
            <a:extLst>
              <a:ext uri="{FF2B5EF4-FFF2-40B4-BE49-F238E27FC236}">
                <a16:creationId xmlns:a16="http://schemas.microsoft.com/office/drawing/2014/main" id="{48CEA927-4650-4B93-8FEC-32238840AD54}"/>
              </a:ext>
            </a:extLst>
          </p:cNvPr>
          <p:cNvPicPr>
            <a:picLocks noChangeAspect="1"/>
          </p:cNvPicPr>
          <p:nvPr/>
        </p:nvPicPr>
        <p:blipFill>
          <a:blip r:embed="rId3"/>
          <a:stretch>
            <a:fillRect/>
          </a:stretch>
        </p:blipFill>
        <p:spPr>
          <a:xfrm>
            <a:off x="2063552" y="4364274"/>
            <a:ext cx="4531937" cy="2094799"/>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4D6937FE-48FE-4671-A88E-F5C6DE6B301C}"/>
              </a:ext>
            </a:extLst>
          </p:cNvPr>
          <p:cNvCxnSpPr>
            <a:cxnSpLocks/>
          </p:cNvCxnSpPr>
          <p:nvPr/>
        </p:nvCxnSpPr>
        <p:spPr>
          <a:xfrm>
            <a:off x="6744072" y="5411673"/>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5D9315D2-6C55-4C98-9964-0EE3E3F90576}"/>
              </a:ext>
            </a:extLst>
          </p:cNvPr>
          <p:cNvCxnSpPr>
            <a:cxnSpLocks/>
          </p:cNvCxnSpPr>
          <p:nvPr/>
        </p:nvCxnSpPr>
        <p:spPr>
          <a:xfrm>
            <a:off x="6744072" y="6093296"/>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0896991B-EAD1-4202-84B3-07B440541441}"/>
              </a:ext>
            </a:extLst>
          </p:cNvPr>
          <p:cNvCxnSpPr>
            <a:cxnSpLocks/>
          </p:cNvCxnSpPr>
          <p:nvPr/>
        </p:nvCxnSpPr>
        <p:spPr>
          <a:xfrm>
            <a:off x="6744072" y="4725144"/>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F124F895-A2B4-4DE5-8145-7209C67F42DB}"/>
              </a:ext>
            </a:extLst>
          </p:cNvPr>
          <p:cNvCxnSpPr>
            <a:cxnSpLocks/>
          </p:cNvCxnSpPr>
          <p:nvPr/>
        </p:nvCxnSpPr>
        <p:spPr>
          <a:xfrm flipH="1">
            <a:off x="3465171" y="4500354"/>
            <a:ext cx="86434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86614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 </a:t>
            </a:r>
            <a:r>
              <a:rPr lang="es-ES" sz="3600" b="1" cap="none" dirty="0" err="1">
                <a:solidFill>
                  <a:schemeClr val="accent1"/>
                </a:solidFill>
                <a:latin typeface="Calibri" panose="020F0502020204030204" pitchFamily="34" charset="0"/>
                <a:cs typeface="Calibri" panose="020F0502020204030204" pitchFamily="34" charset="0"/>
              </a:rPr>
              <a:t>Act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a:t>
            </a:r>
            <a:r>
              <a:rPr lang="es-ES" sz="2800" b="1" dirty="0" err="1">
                <a:solidFill>
                  <a:schemeClr val="tx1"/>
                </a:solidFill>
                <a:latin typeface="Calibri" panose="020F0502020204030204" pitchFamily="34" charset="0"/>
                <a:cs typeface="Calibri" panose="020F0502020204030204" pitchFamily="34" charset="0"/>
              </a:rPr>
              <a:t>Acti</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3193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Componente </a:t>
            </a:r>
            <a:r>
              <a:rPr lang="es-ES" sz="3600" b="1" cap="none" dirty="0" err="1">
                <a:solidFill>
                  <a:schemeClr val="accent1"/>
                </a:solidFill>
                <a:latin typeface="Calibri" panose="020F0502020204030204" pitchFamily="34" charset="0"/>
                <a:cs typeface="Calibri" panose="020F0502020204030204" pitchFamily="34" charset="0"/>
              </a:rPr>
              <a:t>Act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a:t>
            </a:r>
            <a:r>
              <a:rPr lang="es-ES" sz="2800" b="1" dirty="0" err="1">
                <a:solidFill>
                  <a:schemeClr val="tx1"/>
                </a:solidFill>
                <a:latin typeface="Calibri" panose="020F0502020204030204" pitchFamily="34" charset="0"/>
                <a:cs typeface="Calibri" panose="020F0502020204030204" pitchFamily="34" charset="0"/>
              </a:rPr>
              <a:t>Acti</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616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Act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a:t>
            </a:r>
            <a:r>
              <a:rPr lang="es-ES" sz="2800" b="1" dirty="0" err="1">
                <a:solidFill>
                  <a:schemeClr val="tx1"/>
                </a:solidFill>
                <a:latin typeface="Calibri" panose="020F0502020204030204" pitchFamily="34" charset="0"/>
                <a:cs typeface="Calibri" panose="020F0502020204030204" pitchFamily="34" charset="0"/>
              </a:rPr>
              <a:t>Acti</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5185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2</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Replicar la aplicación "Contador de clics" de los apuntes.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Añadir un botón para resetear la cuenta.</a:t>
            </a:r>
          </a:p>
        </p:txBody>
      </p:sp>
    </p:spTree>
    <p:extLst>
      <p:ext uri="{BB962C8B-B14F-4D97-AF65-F5344CB8AC3E}">
        <p14:creationId xmlns:p14="http://schemas.microsoft.com/office/powerpoint/2010/main" val="23629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Componente Box</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a:solidFill>
                  <a:schemeClr val="tx1"/>
                </a:solidFill>
                <a:latin typeface="Calibri" panose="020F0502020204030204" pitchFamily="34" charset="0"/>
                <a:cs typeface="Calibri" panose="020F0502020204030204" pitchFamily="34" charset="0"/>
              </a:rPr>
              <a:t>Box</a:t>
            </a:r>
            <a:r>
              <a:rPr lang="es-ES" sz="2800" dirty="0">
                <a:solidFill>
                  <a:schemeClr val="tx1"/>
                </a:solidFill>
                <a:latin typeface="Calibri" panose="020F0502020204030204" pitchFamily="34" charset="0"/>
                <a:cs typeface="Calibri" panose="020F0502020204030204" pitchFamily="34" charset="0"/>
              </a:rPr>
              <a:t> permite ubicar varios elementos en el mismo lugar uno encima de otro.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posible uso podría ser mostrar un contenido u otro según se pulse un botón.</a:t>
            </a:r>
          </a:p>
        </p:txBody>
      </p:sp>
      <p:pic>
        <p:nvPicPr>
          <p:cNvPr id="3" name="Imagen 2">
            <a:extLst>
              <a:ext uri="{FF2B5EF4-FFF2-40B4-BE49-F238E27FC236}">
                <a16:creationId xmlns:a16="http://schemas.microsoft.com/office/drawing/2014/main" id="{E3477E56-2666-488C-B597-D90A1F10650E}"/>
              </a:ext>
            </a:extLst>
          </p:cNvPr>
          <p:cNvPicPr>
            <a:picLocks noChangeAspect="1"/>
          </p:cNvPicPr>
          <p:nvPr/>
        </p:nvPicPr>
        <p:blipFill>
          <a:blip r:embed="rId2"/>
          <a:stretch>
            <a:fillRect/>
          </a:stretch>
        </p:blipFill>
        <p:spPr>
          <a:xfrm>
            <a:off x="1847257" y="3645024"/>
            <a:ext cx="8497486" cy="2333951"/>
          </a:xfrm>
          <a:prstGeom prst="rect">
            <a:avLst/>
          </a:prstGeom>
          <a:noFill/>
          <a:ln w="57150">
            <a:solidFill>
              <a:schemeClr val="accent2"/>
            </a:solidFill>
          </a:ln>
        </p:spPr>
      </p:pic>
    </p:spTree>
    <p:extLst>
      <p:ext uri="{BB962C8B-B14F-4D97-AF65-F5344CB8AC3E}">
        <p14:creationId xmlns:p14="http://schemas.microsoft.com/office/powerpoint/2010/main" val="206796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Componente </a:t>
            </a:r>
            <a:r>
              <a:rPr lang="es-ES" sz="3600" b="1" cap="none" dirty="0" err="1">
                <a:solidFill>
                  <a:schemeClr val="accent1"/>
                </a:solidFill>
                <a:latin typeface="Calibri" panose="020F0502020204030204" pitchFamily="34" charset="0"/>
                <a:cs typeface="Calibri" panose="020F0502020204030204" pitchFamily="34" charset="0"/>
              </a:rPr>
              <a:t>BoxWithConstraints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BoxWithConstraints</a:t>
            </a:r>
            <a:r>
              <a:rPr lang="es-ES" sz="2800" dirty="0">
                <a:solidFill>
                  <a:schemeClr val="tx1"/>
                </a:solidFill>
                <a:latin typeface="Calibri" panose="020F0502020204030204" pitchFamily="34" charset="0"/>
                <a:cs typeface="Calibri" panose="020F0502020204030204" pitchFamily="34" charset="0"/>
              </a:rPr>
              <a:t> es una versión especial de Box en la que se transmiten al contenido las dimensiones del componente para poder usarlas si fuera necesario.</a:t>
            </a:r>
          </a:p>
        </p:txBody>
      </p:sp>
      <p:pic>
        <p:nvPicPr>
          <p:cNvPr id="2" name="Imagen 1">
            <a:extLst>
              <a:ext uri="{FF2B5EF4-FFF2-40B4-BE49-F238E27FC236}">
                <a16:creationId xmlns:a16="http://schemas.microsoft.com/office/drawing/2014/main" id="{3E114E1C-4D85-4B45-9936-436BEDCC34DA}"/>
              </a:ext>
            </a:extLst>
          </p:cNvPr>
          <p:cNvPicPr>
            <a:picLocks noChangeAspect="1"/>
          </p:cNvPicPr>
          <p:nvPr/>
        </p:nvPicPr>
        <p:blipFill>
          <a:blip r:embed="rId2"/>
          <a:stretch>
            <a:fillRect/>
          </a:stretch>
        </p:blipFill>
        <p:spPr>
          <a:xfrm>
            <a:off x="1055440" y="3140968"/>
            <a:ext cx="5784429" cy="2664296"/>
          </a:xfrm>
          <a:prstGeom prst="rect">
            <a:avLst/>
          </a:prstGeom>
          <a:noFill/>
          <a:ln w="57150">
            <a:solidFill>
              <a:schemeClr val="accent2"/>
            </a:solidFill>
          </a:ln>
        </p:spPr>
      </p:pic>
      <p:pic>
        <p:nvPicPr>
          <p:cNvPr id="6" name="Imagen 5">
            <a:extLst>
              <a:ext uri="{FF2B5EF4-FFF2-40B4-BE49-F238E27FC236}">
                <a16:creationId xmlns:a16="http://schemas.microsoft.com/office/drawing/2014/main" id="{881119FD-983D-4C25-B951-C8AA2D64DE28}"/>
              </a:ext>
            </a:extLst>
          </p:cNvPr>
          <p:cNvPicPr>
            <a:picLocks noChangeAspect="1"/>
          </p:cNvPicPr>
          <p:nvPr/>
        </p:nvPicPr>
        <p:blipFill>
          <a:blip r:embed="rId3"/>
          <a:stretch>
            <a:fillRect/>
          </a:stretch>
        </p:blipFill>
        <p:spPr>
          <a:xfrm>
            <a:off x="8376467" y="3801510"/>
            <a:ext cx="2486372" cy="134321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A6547904-26C4-4E47-A815-D1AAC77E9777}"/>
              </a:ext>
            </a:extLst>
          </p:cNvPr>
          <p:cNvCxnSpPr>
            <a:cxnSpLocks/>
          </p:cNvCxnSpPr>
          <p:nvPr/>
        </p:nvCxnSpPr>
        <p:spPr>
          <a:xfrm>
            <a:off x="7032104" y="4473116"/>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9432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Column</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y </a:t>
            </a:r>
            <a:r>
              <a:rPr lang="es-ES" sz="2800" b="1"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 ya se han utilizado anteriormente.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alinear el contenido verticalmente y horizontalmente dentro de estos componentes se utilizan las propiedades: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Arrangement</a:t>
            </a:r>
            <a:r>
              <a:rPr lang="es-ES" sz="2800" dirty="0">
                <a:solidFill>
                  <a:schemeClr val="tx1"/>
                </a:solidFill>
                <a:latin typeface="Calibri" panose="020F0502020204030204" pitchFamily="34" charset="0"/>
                <a:cs typeface="Calibri" panose="020F0502020204030204" pitchFamily="34" charset="0"/>
              </a:rPr>
              <a:t>: eje principal (columnas: vertical, filas: horizontal).</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Alignement</a:t>
            </a:r>
            <a:r>
              <a:rPr lang="es-ES" sz="2800" dirty="0">
                <a:solidFill>
                  <a:schemeClr val="tx1"/>
                </a:solidFill>
                <a:latin typeface="Calibri" panose="020F0502020204030204" pitchFamily="34" charset="0"/>
                <a:cs typeface="Calibri" panose="020F0502020204030204" pitchFamily="34" charset="0"/>
              </a:rPr>
              <a:t>: eje secundario (columnas: horizontal, filas: vertical).</a:t>
            </a:r>
          </a:p>
        </p:txBody>
      </p:sp>
      <p:pic>
        <p:nvPicPr>
          <p:cNvPr id="9" name="Imagen 8">
            <a:extLst>
              <a:ext uri="{FF2B5EF4-FFF2-40B4-BE49-F238E27FC236}">
                <a16:creationId xmlns:a16="http://schemas.microsoft.com/office/drawing/2014/main" id="{5F373648-FC9E-407A-B65A-0C3BAB7ACFF5}"/>
              </a:ext>
            </a:extLst>
          </p:cNvPr>
          <p:cNvPicPr>
            <a:picLocks noChangeAspect="1"/>
          </p:cNvPicPr>
          <p:nvPr/>
        </p:nvPicPr>
        <p:blipFill rotWithShape="1">
          <a:blip r:embed="rId2"/>
          <a:srcRect b="51250"/>
          <a:stretch/>
        </p:blipFill>
        <p:spPr>
          <a:xfrm>
            <a:off x="1055440" y="4499188"/>
            <a:ext cx="4680000" cy="1467140"/>
          </a:xfrm>
          <a:prstGeom prst="rect">
            <a:avLst/>
          </a:prstGeom>
          <a:noFill/>
          <a:ln w="57150">
            <a:solidFill>
              <a:schemeClr val="accent2"/>
            </a:solidFill>
          </a:ln>
        </p:spPr>
      </p:pic>
      <p:pic>
        <p:nvPicPr>
          <p:cNvPr id="10" name="Imagen 9">
            <a:extLst>
              <a:ext uri="{FF2B5EF4-FFF2-40B4-BE49-F238E27FC236}">
                <a16:creationId xmlns:a16="http://schemas.microsoft.com/office/drawing/2014/main" id="{5A66229A-FFF1-47F0-8C7C-CD60433F569B}"/>
              </a:ext>
            </a:extLst>
          </p:cNvPr>
          <p:cNvPicPr>
            <a:picLocks noChangeAspect="1"/>
          </p:cNvPicPr>
          <p:nvPr/>
        </p:nvPicPr>
        <p:blipFill rotWithShape="1">
          <a:blip r:embed="rId2"/>
          <a:srcRect t="52639" b="-1389"/>
          <a:stretch/>
        </p:blipFill>
        <p:spPr>
          <a:xfrm>
            <a:off x="6456560" y="4499188"/>
            <a:ext cx="4680000" cy="1467140"/>
          </a:xfrm>
          <a:prstGeom prst="rect">
            <a:avLst/>
          </a:prstGeom>
          <a:noFill/>
          <a:ln w="57150">
            <a:solidFill>
              <a:schemeClr val="accent2"/>
            </a:solidFill>
          </a:ln>
        </p:spPr>
      </p:pic>
    </p:spTree>
    <p:extLst>
      <p:ext uri="{BB962C8B-B14F-4D97-AF65-F5344CB8AC3E}">
        <p14:creationId xmlns:p14="http://schemas.microsoft.com/office/powerpoint/2010/main" val="2263939374"/>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16663</TotalTime>
  <Words>2941</Words>
  <Application>Microsoft Office PowerPoint</Application>
  <PresentationFormat>Panorámica</PresentationFormat>
  <Paragraphs>426</Paragraphs>
  <Slides>63</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63</vt:i4>
      </vt:variant>
    </vt:vector>
  </HeadingPairs>
  <TitlesOfParts>
    <vt:vector size="67" baseType="lpstr">
      <vt:lpstr>Calibri</vt:lpstr>
      <vt:lpstr>Gill Sans MT</vt:lpstr>
      <vt:lpstr>Wingdings 2</vt:lpstr>
      <vt:lpstr>Dividendo</vt:lpstr>
      <vt:lpstr>UD4.3 – Componentes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UD4.3 Componentes Jetpack Compose - PMDM</dc:title>
  <dc:creator>Alex Torres</dc:creator>
  <cp:lastModifiedBy>Alex Torres</cp:lastModifiedBy>
  <cp:revision>751</cp:revision>
  <dcterms:created xsi:type="dcterms:W3CDTF">2019-09-01T11:20:16Z</dcterms:created>
  <dcterms:modified xsi:type="dcterms:W3CDTF">2023-09-04T21:22:53Z</dcterms:modified>
</cp:coreProperties>
</file>